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6"/>
  </p:notesMasterIdLst>
  <p:handoutMasterIdLst>
    <p:handoutMasterId r:id="rId47"/>
  </p:handoutMasterIdLst>
  <p:sldIdLst>
    <p:sldId id="256" r:id="rId3"/>
    <p:sldId id="554" r:id="rId4"/>
    <p:sldId id="505" r:id="rId5"/>
    <p:sldId id="506" r:id="rId6"/>
    <p:sldId id="507" r:id="rId7"/>
    <p:sldId id="508" r:id="rId8"/>
    <p:sldId id="555" r:id="rId9"/>
    <p:sldId id="509" r:id="rId10"/>
    <p:sldId id="510" r:id="rId11"/>
    <p:sldId id="512" r:id="rId12"/>
    <p:sldId id="513" r:id="rId13"/>
    <p:sldId id="489" r:id="rId14"/>
    <p:sldId id="514" r:id="rId15"/>
    <p:sldId id="528" r:id="rId16"/>
    <p:sldId id="516" r:id="rId17"/>
    <p:sldId id="517" r:id="rId18"/>
    <p:sldId id="518" r:id="rId19"/>
    <p:sldId id="529" r:id="rId20"/>
    <p:sldId id="530" r:id="rId21"/>
    <p:sldId id="531" r:id="rId22"/>
    <p:sldId id="532" r:id="rId23"/>
    <p:sldId id="533" r:id="rId24"/>
    <p:sldId id="534" r:id="rId25"/>
    <p:sldId id="535" r:id="rId26"/>
    <p:sldId id="536" r:id="rId27"/>
    <p:sldId id="545" r:id="rId28"/>
    <p:sldId id="537" r:id="rId29"/>
    <p:sldId id="538" r:id="rId30"/>
    <p:sldId id="539" r:id="rId31"/>
    <p:sldId id="540" r:id="rId32"/>
    <p:sldId id="541" r:id="rId33"/>
    <p:sldId id="542" r:id="rId34"/>
    <p:sldId id="543" r:id="rId35"/>
    <p:sldId id="547" r:id="rId36"/>
    <p:sldId id="548" r:id="rId37"/>
    <p:sldId id="549" r:id="rId38"/>
    <p:sldId id="546" r:id="rId39"/>
    <p:sldId id="503" r:id="rId40"/>
    <p:sldId id="524" r:id="rId41"/>
    <p:sldId id="552" r:id="rId42"/>
    <p:sldId id="520" r:id="rId43"/>
    <p:sldId id="496" r:id="rId44"/>
    <p:sldId id="553" r:id="rId45"/>
  </p:sldIdLst>
  <p:sldSz cx="9144000" cy="6858000" type="screen4x3"/>
  <p:notesSz cx="7102475" cy="10234613"/>
  <p:defaultTextStyle>
    <a:defPPr>
      <a:defRPr lang="nn-NO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81038" autoAdjust="0"/>
  </p:normalViewPr>
  <p:slideViewPr>
    <p:cSldViewPr snapToObjects="1">
      <p:cViewPr>
        <p:scale>
          <a:sx n="70" d="100"/>
          <a:sy n="70" d="100"/>
        </p:scale>
        <p:origin x="-1854" y="-9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90" d="100"/>
          <a:sy n="90" d="100"/>
        </p:scale>
        <p:origin x="-2796" y="-102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26474" cy="51173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r>
              <a:rPr lang="en-US" dirty="0"/>
              <a:t>Coupling </a:t>
            </a:r>
            <a:r>
              <a:rPr lang="en-US" dirty="0" err="1"/>
              <a:t>hydromorphology</a:t>
            </a:r>
            <a:r>
              <a:rPr lang="en-US" dirty="0"/>
              <a:t> to biotic responses: challenges in assessing river restoration outcomes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51173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r>
              <a:rPr lang="nn-NO" dirty="0" smtClean="0"/>
              <a:t>28 June 2015</a:t>
            </a:r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721105"/>
            <a:ext cx="3077739" cy="51173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r>
              <a:rPr lang="nb-NO" dirty="0" smtClean="0"/>
              <a:t>Dr Nikolai Friberg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4023093" y="9721105"/>
            <a:ext cx="3077739" cy="51173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E2E4CC6-9ABC-4212-8582-C760FA92FB95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1451583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173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B3BA973-934A-4678-8790-62EDF7DAD7B4}" type="datetime1">
              <a:rPr lang="nn-NO"/>
              <a:pPr/>
              <a:t>28.08.2015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b-NO" smtClean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smtClean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5"/>
            <a:ext cx="3077739" cy="51173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093" y="9721105"/>
            <a:ext cx="3077739" cy="51173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C2E6ACE-DDC1-4CB6-A152-476244CE408D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502680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smtClean="0">
              <a:ea typeface="Geneva" pitchFamily="34" charset="0"/>
              <a:cs typeface="Genev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From a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number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STAR </a:t>
            </a:r>
            <a:r>
              <a:rPr lang="nb-NO" baseline="0" dirty="0" err="1" smtClean="0"/>
              <a:t>sites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combined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effects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Tot P and </a:t>
            </a:r>
            <a:r>
              <a:rPr lang="nb-NO" baseline="0" dirty="0" err="1" smtClean="0"/>
              <a:t>physical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complexity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number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macroinvertebrate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taxa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assessed</a:t>
            </a:r>
            <a:r>
              <a:rPr lang="nb-NO" baseline="0" dirty="0" smtClean="0"/>
              <a:t>. As for </a:t>
            </a:r>
            <a:r>
              <a:rPr lang="nb-NO" baseline="0" dirty="0" err="1" smtClean="0"/>
              <a:t>pesticides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good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physical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conditions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had</a:t>
            </a:r>
            <a:r>
              <a:rPr lang="nb-NO" baseline="0" dirty="0" smtClean="0"/>
              <a:t> an </a:t>
            </a:r>
            <a:r>
              <a:rPr lang="nb-NO" baseline="0" dirty="0" err="1" smtClean="0"/>
              <a:t>mitigating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effect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P </a:t>
            </a:r>
            <a:r>
              <a:rPr lang="nb-NO" baseline="0" dirty="0" err="1" smtClean="0"/>
              <a:t>effects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11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4083948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clearly</a:t>
            </a:r>
            <a:r>
              <a:rPr lang="nb-NO" dirty="0" smtClean="0"/>
              <a:t> </a:t>
            </a:r>
            <a:r>
              <a:rPr lang="nb-NO" dirty="0" err="1" smtClean="0"/>
              <a:t>need</a:t>
            </a:r>
            <a:r>
              <a:rPr lang="nb-NO" dirty="0" smtClean="0"/>
              <a:t> to </a:t>
            </a:r>
            <a:r>
              <a:rPr lang="nb-NO" dirty="0" err="1" smtClean="0"/>
              <a:t>think</a:t>
            </a:r>
            <a:r>
              <a:rPr lang="nb-NO" dirty="0" smtClean="0"/>
              <a:t> </a:t>
            </a:r>
            <a:r>
              <a:rPr lang="nb-NO" dirty="0" err="1" smtClean="0"/>
              <a:t>about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assess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effects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restoration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projects</a:t>
            </a:r>
            <a:r>
              <a:rPr lang="nb-NO" baseline="0" dirty="0" smtClean="0"/>
              <a:t> as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WFD </a:t>
            </a:r>
            <a:r>
              <a:rPr lang="nb-NO" baseline="0" dirty="0" err="1" smtClean="0"/>
              <a:t>compliant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monitoring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tools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available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us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might</a:t>
            </a:r>
            <a:r>
              <a:rPr lang="nb-NO" baseline="0" dirty="0" smtClean="0"/>
              <a:t> not be </a:t>
            </a:r>
            <a:r>
              <a:rPr lang="nb-NO" baseline="0" dirty="0" err="1" smtClean="0"/>
              <a:t>sufficiently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precise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15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52042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From </a:t>
            </a:r>
            <a:r>
              <a:rPr lang="nb-NO" dirty="0" err="1" smtClean="0"/>
              <a:t>the</a:t>
            </a:r>
            <a:r>
              <a:rPr lang="nb-NO" dirty="0" smtClean="0"/>
              <a:t> river </a:t>
            </a:r>
            <a:r>
              <a:rPr lang="nb-NO" dirty="0" err="1" smtClean="0"/>
              <a:t>Gelså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oldest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remeandering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project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Denmark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When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applying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Danish HYMO </a:t>
            </a:r>
            <a:r>
              <a:rPr lang="nb-NO" baseline="0" dirty="0" err="1" smtClean="0"/>
              <a:t>assessment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methods</a:t>
            </a:r>
            <a:r>
              <a:rPr lang="nb-NO" baseline="0" dirty="0" smtClean="0"/>
              <a:t> 8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 and 19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after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restoration</a:t>
            </a:r>
            <a:r>
              <a:rPr lang="nb-NO" baseline="0" dirty="0" smtClean="0"/>
              <a:t> it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evident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habitat </a:t>
            </a:r>
            <a:r>
              <a:rPr lang="nb-NO" baseline="0" dirty="0" err="1" smtClean="0"/>
              <a:t>quality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still </a:t>
            </a:r>
            <a:r>
              <a:rPr lang="nb-NO" baseline="0" dirty="0" err="1" smtClean="0"/>
              <a:t>improving</a:t>
            </a:r>
            <a:r>
              <a:rPr lang="nb-NO" baseline="0" dirty="0" smtClean="0"/>
              <a:t> &gt; 10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after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construction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works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17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466212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riffles</a:t>
            </a:r>
            <a:r>
              <a:rPr lang="nb-NO" dirty="0" smtClean="0"/>
              <a:t>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visually</a:t>
            </a:r>
            <a:r>
              <a:rPr lang="nb-NO" dirty="0" smtClean="0"/>
              <a:t> </a:t>
            </a:r>
            <a:r>
              <a:rPr lang="nb-NO" dirty="0" err="1" smtClean="0"/>
              <a:t>looked</a:t>
            </a:r>
            <a:r>
              <a:rPr lang="nb-NO" dirty="0" smtClean="0"/>
              <a:t> </a:t>
            </a:r>
            <a:r>
              <a:rPr lang="nb-NO" dirty="0" err="1" smtClean="0"/>
              <a:t>similar</a:t>
            </a:r>
            <a:r>
              <a:rPr lang="nb-NO" dirty="0" smtClean="0"/>
              <a:t> </a:t>
            </a:r>
            <a:r>
              <a:rPr lang="nb-NO" dirty="0" err="1" smtClean="0"/>
              <a:t>only</a:t>
            </a:r>
            <a:r>
              <a:rPr lang="nb-NO" dirty="0" smtClean="0"/>
              <a:t> 300 m </a:t>
            </a:r>
            <a:r>
              <a:rPr lang="nb-NO" dirty="0" err="1" smtClean="0"/>
              <a:t>apart</a:t>
            </a:r>
            <a:r>
              <a:rPr lang="nb-NO" dirty="0" smtClean="0"/>
              <a:t> </a:t>
            </a:r>
            <a:r>
              <a:rPr lang="nb-NO" dirty="0" err="1" smtClean="0"/>
              <a:t>were</a:t>
            </a:r>
            <a:r>
              <a:rPr lang="nb-NO" dirty="0" smtClean="0"/>
              <a:t> </a:t>
            </a:r>
            <a:r>
              <a:rPr lang="nb-NO" dirty="0" err="1" smtClean="0"/>
              <a:t>assessed</a:t>
            </a:r>
            <a:r>
              <a:rPr lang="nb-NO" dirty="0" smtClean="0"/>
              <a:t> in </a:t>
            </a:r>
            <a:r>
              <a:rPr lang="nb-NO" dirty="0" err="1" smtClean="0"/>
              <a:t>detail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regard</a:t>
            </a:r>
            <a:r>
              <a:rPr lang="nb-NO" dirty="0" smtClean="0"/>
              <a:t> to </a:t>
            </a:r>
            <a:r>
              <a:rPr lang="nb-NO" dirty="0" err="1" smtClean="0"/>
              <a:t>substrate</a:t>
            </a:r>
            <a:r>
              <a:rPr lang="nb-NO" dirty="0" smtClean="0"/>
              <a:t> and </a:t>
            </a:r>
            <a:r>
              <a:rPr lang="nb-NO" dirty="0" err="1" smtClean="0"/>
              <a:t>flow</a:t>
            </a:r>
            <a:r>
              <a:rPr lang="nb-NO" dirty="0" smtClean="0"/>
              <a:t> </a:t>
            </a:r>
            <a:r>
              <a:rPr lang="nb-NO" dirty="0" err="1" smtClean="0"/>
              <a:t>conditions</a:t>
            </a:r>
            <a:r>
              <a:rPr lang="nb-NO" dirty="0" smtClean="0"/>
              <a:t> and </a:t>
            </a:r>
            <a:r>
              <a:rPr lang="nb-NO" dirty="0" err="1" smtClean="0"/>
              <a:t>the</a:t>
            </a:r>
            <a:r>
              <a:rPr lang="nb-NO" dirty="0" smtClean="0"/>
              <a:t> link to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macroinvertebrate</a:t>
            </a:r>
            <a:r>
              <a:rPr lang="nb-NO" dirty="0" smtClean="0"/>
              <a:t> </a:t>
            </a:r>
            <a:r>
              <a:rPr lang="nb-NO" dirty="0" err="1" smtClean="0"/>
              <a:t>community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18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077169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Contour</a:t>
            </a:r>
            <a:r>
              <a:rPr lang="nb-NO" dirty="0" smtClean="0"/>
              <a:t> </a:t>
            </a:r>
            <a:r>
              <a:rPr lang="nb-NO" dirty="0" err="1" smtClean="0"/>
              <a:t>maps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depth</a:t>
            </a:r>
            <a:r>
              <a:rPr lang="nb-NO" dirty="0" smtClean="0"/>
              <a:t>, </a:t>
            </a:r>
            <a:r>
              <a:rPr lang="nb-NO" dirty="0" err="1" smtClean="0"/>
              <a:t>flow</a:t>
            </a:r>
            <a:r>
              <a:rPr lang="nb-NO" dirty="0" smtClean="0"/>
              <a:t> and </a:t>
            </a:r>
            <a:r>
              <a:rPr lang="nb-NO" dirty="0" err="1" smtClean="0"/>
              <a:t>substrates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two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riffles</a:t>
            </a:r>
            <a:r>
              <a:rPr lang="nb-NO" baseline="0" dirty="0" smtClean="0"/>
              <a:t> – at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level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detail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fine </a:t>
            </a:r>
            <a:r>
              <a:rPr lang="nb-NO" baseline="0" dirty="0" err="1" smtClean="0"/>
              <a:t>scaled</a:t>
            </a:r>
            <a:r>
              <a:rPr lang="nb-NO" baseline="0" dirty="0" smtClean="0"/>
              <a:t> grid </a:t>
            </a:r>
            <a:r>
              <a:rPr lang="nb-NO" baseline="0" dirty="0" err="1" smtClean="0"/>
              <a:t>measurements</a:t>
            </a:r>
            <a:r>
              <a:rPr lang="nb-NO" baseline="0" dirty="0" smtClean="0"/>
              <a:t> it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evident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had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dissimilarities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regard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features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19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908152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However</a:t>
            </a:r>
            <a:r>
              <a:rPr lang="nb-NO" dirty="0" smtClean="0"/>
              <a:t>, </a:t>
            </a:r>
            <a:r>
              <a:rPr lang="nb-NO" dirty="0" err="1" smtClean="0"/>
              <a:t>when</a:t>
            </a:r>
            <a:r>
              <a:rPr lang="nb-NO" dirty="0" smtClean="0"/>
              <a:t> </a:t>
            </a:r>
            <a:r>
              <a:rPr lang="nb-NO" dirty="0" err="1" smtClean="0"/>
              <a:t>looking</a:t>
            </a:r>
            <a:r>
              <a:rPr lang="nb-NO" dirty="0" smtClean="0"/>
              <a:t> 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dynnamic</a:t>
            </a:r>
            <a:r>
              <a:rPr lang="nb-NO" baseline="0" dirty="0" smtClean="0"/>
              <a:t> it </a:t>
            </a:r>
            <a:r>
              <a:rPr lang="nb-NO" baseline="0" dirty="0" err="1" smtClean="0"/>
              <a:t>become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evident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riffles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functionally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different. The </a:t>
            </a:r>
            <a:r>
              <a:rPr lang="nb-NO" baseline="0" dirty="0" err="1" smtClean="0"/>
              <a:t>upstream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riffle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compacted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little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movement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substrate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poorly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developed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hyporheric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zone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20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408762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This </a:t>
            </a:r>
            <a:r>
              <a:rPr lang="nb-NO" dirty="0" err="1" smtClean="0"/>
              <a:t>was</a:t>
            </a:r>
            <a:r>
              <a:rPr lang="nb-NO" dirty="0" smtClean="0"/>
              <a:t> </a:t>
            </a:r>
            <a:r>
              <a:rPr lang="nb-NO" dirty="0" err="1" smtClean="0"/>
              <a:t>reflected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link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macroinvertebrate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abundance</a:t>
            </a:r>
            <a:r>
              <a:rPr lang="nb-NO" baseline="0" dirty="0" smtClean="0"/>
              <a:t> (and EPT </a:t>
            </a:r>
            <a:r>
              <a:rPr lang="nb-NO" baseline="0" dirty="0" err="1" smtClean="0"/>
              <a:t>alone</a:t>
            </a:r>
            <a:r>
              <a:rPr lang="nb-NO" baseline="0" dirty="0" smtClean="0"/>
              <a:t>)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relationship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particle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size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numbers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upstream</a:t>
            </a:r>
            <a:r>
              <a:rPr lang="nb-NO" baseline="0" dirty="0" smtClean="0"/>
              <a:t> as </a:t>
            </a:r>
            <a:r>
              <a:rPr lang="nb-NO" baseline="0" dirty="0" err="1" smtClean="0"/>
              <a:t>would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expected</a:t>
            </a:r>
            <a:r>
              <a:rPr lang="nb-NO" baseline="0" dirty="0" smtClean="0"/>
              <a:t> from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studies/</a:t>
            </a:r>
            <a:r>
              <a:rPr lang="nb-NO" baseline="0" dirty="0" err="1" smtClean="0"/>
              <a:t>theory</a:t>
            </a:r>
            <a:r>
              <a:rPr lang="nb-NO" baseline="0" dirty="0" smtClean="0"/>
              <a:t>. In contrast,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lower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riffle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naturally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functioning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showed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expected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relationship</a:t>
            </a:r>
            <a:r>
              <a:rPr lang="nb-NO" baseline="0" dirty="0" smtClean="0"/>
              <a:t>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21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084614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Reach </a:t>
            </a:r>
            <a:r>
              <a:rPr lang="nb-NO" dirty="0" err="1" smtClean="0"/>
              <a:t>scale</a:t>
            </a:r>
            <a:r>
              <a:rPr lang="nb-NO" dirty="0" smtClean="0"/>
              <a:t> </a:t>
            </a:r>
            <a:r>
              <a:rPr lang="nb-NO" dirty="0" err="1" smtClean="0"/>
              <a:t>restoration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projects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be dependent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human </a:t>
            </a:r>
            <a:r>
              <a:rPr lang="nb-NO" baseline="0" dirty="0" err="1" smtClean="0"/>
              <a:t>pressures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upstream</a:t>
            </a:r>
            <a:r>
              <a:rPr lang="nb-NO" baseline="0" dirty="0" smtClean="0"/>
              <a:t> catchment. </a:t>
            </a:r>
            <a:r>
              <a:rPr lang="nb-NO" baseline="0" dirty="0" err="1" smtClean="0"/>
              <a:t>Agri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influence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nutrients</a:t>
            </a:r>
            <a:r>
              <a:rPr lang="nb-NO" baseline="0" dirty="0" smtClean="0"/>
              <a:t>, sediment </a:t>
            </a:r>
            <a:r>
              <a:rPr lang="nb-NO" baseline="0" dirty="0" err="1" smtClean="0"/>
              <a:t>dynamics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pesticide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loads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down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stream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reaches</a:t>
            </a:r>
            <a:r>
              <a:rPr lang="nb-NO" baseline="0" dirty="0" smtClean="0"/>
              <a:t> as an </a:t>
            </a:r>
            <a:r>
              <a:rPr lang="nb-NO" baseline="0" dirty="0" err="1" smtClean="0"/>
              <a:t>example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22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909855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Past</a:t>
            </a:r>
            <a:r>
              <a:rPr lang="nb-NO" dirty="0" smtClean="0"/>
              <a:t> land </a:t>
            </a:r>
            <a:r>
              <a:rPr lang="nb-NO" dirty="0" err="1" smtClean="0"/>
              <a:t>use</a:t>
            </a:r>
            <a:r>
              <a:rPr lang="nb-NO" baseline="0" dirty="0" smtClean="0"/>
              <a:t> have in </a:t>
            </a:r>
            <a:r>
              <a:rPr lang="nb-NO" baseline="0" dirty="0" err="1" smtClean="0"/>
              <a:t>many</a:t>
            </a:r>
            <a:r>
              <a:rPr lang="nb-NO" baseline="0" dirty="0" smtClean="0"/>
              <a:t> cases a </a:t>
            </a:r>
            <a:r>
              <a:rPr lang="nb-NO" baseline="0" dirty="0" err="1" smtClean="0"/>
              <a:t>stronger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influence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contemporary</a:t>
            </a:r>
            <a:r>
              <a:rPr lang="nb-NO" baseline="0" dirty="0" smtClean="0"/>
              <a:t> status </a:t>
            </a:r>
            <a:r>
              <a:rPr lang="nb-NO" baseline="0" dirty="0" err="1" smtClean="0"/>
              <a:t>than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comtemporary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stressors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25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89678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ability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species to </a:t>
            </a:r>
            <a:r>
              <a:rPr lang="nb-NO" baseline="0" dirty="0" err="1" smtClean="0"/>
              <a:t>colonise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restored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reaches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be dependent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their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dispersal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abilities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Suitable</a:t>
            </a:r>
            <a:r>
              <a:rPr lang="nb-NO" baseline="0" dirty="0" smtClean="0"/>
              <a:t> habitats </a:t>
            </a:r>
            <a:r>
              <a:rPr lang="nb-NO" baseline="0" dirty="0" err="1" smtClean="0"/>
              <a:t>might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colonised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barriers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likewise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unsuitable</a:t>
            </a:r>
            <a:r>
              <a:rPr lang="nb-NO" baseline="0" dirty="0" smtClean="0"/>
              <a:t> habitats </a:t>
            </a:r>
            <a:r>
              <a:rPr lang="nb-NO" baseline="0" dirty="0" err="1" smtClean="0"/>
              <a:t>might</a:t>
            </a:r>
            <a:r>
              <a:rPr lang="nb-NO" baseline="0" dirty="0" smtClean="0"/>
              <a:t> have a </a:t>
            </a:r>
            <a:r>
              <a:rPr lang="nb-NO" baseline="0" dirty="0" err="1" smtClean="0"/>
              <a:t>large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number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species </a:t>
            </a:r>
            <a:r>
              <a:rPr lang="nb-NO" baseline="0" dirty="0" err="1" smtClean="0"/>
              <a:t>if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ways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continued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colonisastion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easy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mass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effects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meta-community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theory</a:t>
            </a:r>
            <a:r>
              <a:rPr lang="nb-NO" baseline="0" dirty="0" smtClean="0"/>
              <a:t>). </a:t>
            </a:r>
            <a:r>
              <a:rPr lang="nb-NO" baseline="0" dirty="0" err="1" smtClean="0"/>
              <a:t>Therefore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direct</a:t>
            </a:r>
            <a:r>
              <a:rPr lang="nb-NO" baseline="0" dirty="0" smtClean="0"/>
              <a:t> link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composition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biota and habitat filters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occur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dispersal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occur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not at a rate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will</a:t>
            </a:r>
            <a:r>
              <a:rPr lang="nb-NO" baseline="0" dirty="0" smtClean="0"/>
              <a:t> mask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linkages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26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53580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Habitat filters and </a:t>
            </a:r>
            <a:r>
              <a:rPr lang="nb-NO" dirty="0" err="1" smtClean="0"/>
              <a:t>biotic</a:t>
            </a:r>
            <a:r>
              <a:rPr lang="nb-NO" dirty="0" smtClean="0"/>
              <a:t> </a:t>
            </a:r>
            <a:r>
              <a:rPr lang="nb-NO" dirty="0" err="1" smtClean="0"/>
              <a:t>interactions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determining</a:t>
            </a:r>
            <a:r>
              <a:rPr lang="nb-NO" dirty="0" smtClean="0"/>
              <a:t> </a:t>
            </a:r>
            <a:r>
              <a:rPr lang="nb-NO" dirty="0" err="1" smtClean="0"/>
              <a:t>communities</a:t>
            </a:r>
            <a:r>
              <a:rPr lang="nb-NO" dirty="0" smtClean="0"/>
              <a:t> at </a:t>
            </a:r>
            <a:r>
              <a:rPr lang="nb-NO" dirty="0" err="1" smtClean="0"/>
              <a:t>local</a:t>
            </a:r>
            <a:r>
              <a:rPr lang="nb-NO" dirty="0" smtClean="0"/>
              <a:t> </a:t>
            </a:r>
            <a:r>
              <a:rPr lang="nb-NO" dirty="0" err="1" smtClean="0"/>
              <a:t>scales</a:t>
            </a:r>
            <a:r>
              <a:rPr lang="nb-NO" dirty="0" smtClean="0"/>
              <a:t>. </a:t>
            </a:r>
            <a:r>
              <a:rPr lang="nb-NO" dirty="0" err="1" smtClean="0"/>
              <a:t>However</a:t>
            </a:r>
            <a:r>
              <a:rPr lang="nb-NO" dirty="0" smtClean="0"/>
              <a:t>, </a:t>
            </a:r>
            <a:r>
              <a:rPr lang="nb-NO" dirty="0" err="1" smtClean="0"/>
              <a:t>both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environmental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conditions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such</a:t>
            </a:r>
            <a:r>
              <a:rPr lang="nb-NO" baseline="0" dirty="0" smtClean="0"/>
              <a:t> as </a:t>
            </a:r>
            <a:r>
              <a:rPr lang="nb-NO" baseline="0" dirty="0" err="1" smtClean="0"/>
              <a:t>substrate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composition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biota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determined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larger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scale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processes</a:t>
            </a:r>
            <a:r>
              <a:rPr lang="nb-NO" baseline="0" dirty="0" smtClean="0"/>
              <a:t>/</a:t>
            </a:r>
            <a:r>
              <a:rPr lang="nb-NO" baseline="0" dirty="0" err="1" smtClean="0"/>
              <a:t>controls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both</a:t>
            </a:r>
            <a:r>
              <a:rPr lang="nb-NO" baseline="0" dirty="0" smtClean="0"/>
              <a:t> spatial and temporal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532347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 </a:t>
            </a:r>
            <a:r>
              <a:rPr lang="nb-NO" dirty="0" err="1" smtClean="0"/>
              <a:t>study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substrate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lowland</a:t>
            </a:r>
            <a:r>
              <a:rPr lang="nb-NO" dirty="0" smtClean="0"/>
              <a:t> </a:t>
            </a:r>
            <a:r>
              <a:rPr lang="nb-NO" dirty="0" err="1" smtClean="0"/>
              <a:t>streams</a:t>
            </a:r>
            <a:r>
              <a:rPr lang="nb-NO" dirty="0" smtClean="0"/>
              <a:t> </a:t>
            </a:r>
            <a:r>
              <a:rPr lang="nb-NO" dirty="0" err="1" smtClean="0"/>
              <a:t>showed</a:t>
            </a:r>
            <a:r>
              <a:rPr lang="nb-NO" dirty="0" smtClean="0"/>
              <a:t>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restored</a:t>
            </a:r>
            <a:r>
              <a:rPr lang="nb-NO" dirty="0" smtClean="0"/>
              <a:t> </a:t>
            </a:r>
            <a:r>
              <a:rPr lang="nb-NO" dirty="0" err="1" smtClean="0"/>
              <a:t>stream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had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significantly</a:t>
            </a:r>
            <a:r>
              <a:rPr lang="nb-NO" baseline="0" dirty="0" smtClean="0"/>
              <a:t> different </a:t>
            </a:r>
            <a:r>
              <a:rPr lang="nb-NO" baseline="0" dirty="0" err="1" smtClean="0"/>
              <a:t>substrate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conditions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those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least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impacted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streams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reference</a:t>
            </a:r>
            <a:r>
              <a:rPr lang="nb-NO" baseline="0" dirty="0" smtClean="0"/>
              <a:t>) and </a:t>
            </a:r>
            <a:r>
              <a:rPr lang="nb-NO" baseline="0" dirty="0" err="1" smtClean="0"/>
              <a:t>streams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still </a:t>
            </a:r>
            <a:r>
              <a:rPr lang="nb-NO" baseline="0" dirty="0" err="1" smtClean="0"/>
              <a:t>channedlised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30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113543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restored</a:t>
            </a:r>
            <a:r>
              <a:rPr lang="nb-NO" dirty="0" smtClean="0"/>
              <a:t> </a:t>
            </a:r>
            <a:r>
              <a:rPr lang="nb-NO" dirty="0" err="1" smtClean="0"/>
              <a:t>reaches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light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grey</a:t>
            </a:r>
            <a:r>
              <a:rPr lang="nb-NO" baseline="0" dirty="0" smtClean="0"/>
              <a:t>) have less sand and </a:t>
            </a:r>
            <a:r>
              <a:rPr lang="nb-NO" baseline="0" dirty="0" err="1" smtClean="0"/>
              <a:t>higher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substratum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heterogeneity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both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reference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channelsied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streams</a:t>
            </a:r>
            <a:r>
              <a:rPr lang="nb-NO" baseline="0" dirty="0" smtClean="0"/>
              <a:t>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32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658292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The link </a:t>
            </a:r>
            <a:r>
              <a:rPr lang="nb-NO" dirty="0" err="1" smtClean="0"/>
              <a:t>between</a:t>
            </a:r>
            <a:r>
              <a:rPr lang="nb-NO" dirty="0" smtClean="0"/>
              <a:t> </a:t>
            </a:r>
            <a:r>
              <a:rPr lang="nb-NO" dirty="0" err="1" smtClean="0"/>
              <a:t>biodiversity</a:t>
            </a:r>
            <a:r>
              <a:rPr lang="nb-NO" dirty="0" smtClean="0"/>
              <a:t> as shannon-</a:t>
            </a:r>
            <a:r>
              <a:rPr lang="nb-NO" dirty="0" err="1" smtClean="0"/>
              <a:t>diversity</a:t>
            </a:r>
            <a:r>
              <a:rPr lang="nb-NO" dirty="0" smtClean="0"/>
              <a:t> and habitat </a:t>
            </a:r>
            <a:r>
              <a:rPr lang="nb-NO" dirty="0" err="1" smtClean="0"/>
              <a:t>heterogeneity</a:t>
            </a:r>
            <a:r>
              <a:rPr lang="nb-NO" dirty="0" smtClean="0"/>
              <a:t> </a:t>
            </a:r>
            <a:r>
              <a:rPr lang="nb-NO" dirty="0" err="1" smtClean="0"/>
              <a:t>follows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expected</a:t>
            </a:r>
            <a:r>
              <a:rPr lang="nb-NO" dirty="0" smtClean="0"/>
              <a:t> </a:t>
            </a:r>
            <a:r>
              <a:rPr lang="nb-NO" dirty="0" err="1" smtClean="0"/>
              <a:t>pattern</a:t>
            </a:r>
            <a:r>
              <a:rPr lang="nb-NO" dirty="0" smtClean="0"/>
              <a:t> in </a:t>
            </a:r>
            <a:r>
              <a:rPr lang="nb-NO" dirty="0" err="1" smtClean="0"/>
              <a:t>restored</a:t>
            </a:r>
            <a:r>
              <a:rPr lang="nb-NO" dirty="0" smtClean="0"/>
              <a:t> </a:t>
            </a:r>
            <a:r>
              <a:rPr lang="nb-NO" dirty="0" err="1" smtClean="0"/>
              <a:t>streams</a:t>
            </a:r>
            <a:r>
              <a:rPr lang="nb-NO" dirty="0" smtClean="0"/>
              <a:t> </a:t>
            </a:r>
            <a:r>
              <a:rPr lang="nb-NO" dirty="0" err="1" smtClean="0"/>
              <a:t>but</a:t>
            </a:r>
            <a:r>
              <a:rPr lang="nb-NO" dirty="0" smtClean="0"/>
              <a:t> not in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restored</a:t>
            </a:r>
            <a:r>
              <a:rPr lang="nb-NO" dirty="0" smtClean="0"/>
              <a:t> </a:t>
            </a:r>
            <a:r>
              <a:rPr lang="nb-NO" dirty="0" err="1" smtClean="0"/>
              <a:t>streams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33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4191996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Most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invertebrates</a:t>
            </a:r>
            <a:r>
              <a:rPr lang="nb-NO" dirty="0" smtClean="0"/>
              <a:t> in </a:t>
            </a:r>
            <a:r>
              <a:rPr lang="nb-NO" dirty="0" err="1" smtClean="0"/>
              <a:t>lotic</a:t>
            </a:r>
            <a:r>
              <a:rPr lang="nb-NO" dirty="0" smtClean="0"/>
              <a:t> </a:t>
            </a:r>
            <a:r>
              <a:rPr lang="nb-NO" dirty="0" err="1" smtClean="0"/>
              <a:t>ecosystems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insects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terrestrial</a:t>
            </a:r>
            <a:r>
              <a:rPr lang="nb-NO" baseline="0" dirty="0" smtClean="0"/>
              <a:t> adult stages and </a:t>
            </a:r>
            <a:r>
              <a:rPr lang="nb-NO" baseline="0" dirty="0" err="1" smtClean="0"/>
              <a:t>therefore</a:t>
            </a:r>
            <a:r>
              <a:rPr lang="nb-NO" baseline="0" dirty="0" smtClean="0"/>
              <a:t> dependent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terrestrial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ecosystem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Similarily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number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plant species live in </a:t>
            </a:r>
            <a:r>
              <a:rPr lang="nb-NO" baseline="0" dirty="0" err="1" smtClean="0"/>
              <a:t>ecotone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fish</a:t>
            </a:r>
            <a:r>
              <a:rPr lang="nb-NO" baseline="0" dirty="0" smtClean="0"/>
              <a:t> species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using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flooded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riparian</a:t>
            </a:r>
            <a:r>
              <a:rPr lang="nb-NO" baseline="0" dirty="0" smtClean="0"/>
              <a:t> areas for </a:t>
            </a:r>
            <a:r>
              <a:rPr lang="nb-NO" baseline="0" dirty="0" err="1" smtClean="0"/>
              <a:t>spawning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35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600587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River Skjern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restoration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project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involved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reconnecting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flood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plain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large</a:t>
            </a:r>
            <a:r>
              <a:rPr lang="nb-NO" baseline="0" dirty="0" smtClean="0"/>
              <a:t> areas </a:t>
            </a:r>
            <a:r>
              <a:rPr lang="nb-NO" baseline="0" dirty="0" err="1" smtClean="0"/>
              <a:t>being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flooded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36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544244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Biotope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specific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trait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composition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biotopes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individually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sampled</a:t>
            </a:r>
            <a:r>
              <a:rPr lang="nb-NO" baseline="0" dirty="0" smtClean="0"/>
              <a:t> in 8 UK rivers – </a:t>
            </a:r>
            <a:r>
              <a:rPr lang="nb-NO" baseline="0" dirty="0" err="1" smtClean="0"/>
              <a:t>clear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differences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composition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traits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relation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biotope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39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341967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Clear </a:t>
            </a:r>
            <a:r>
              <a:rPr lang="nb-NO" dirty="0" err="1" smtClean="0"/>
              <a:t>trait</a:t>
            </a:r>
            <a:r>
              <a:rPr lang="nb-NO" dirty="0" smtClean="0"/>
              <a:t> </a:t>
            </a:r>
            <a:r>
              <a:rPr lang="nb-NO" dirty="0" err="1" smtClean="0"/>
              <a:t>response</a:t>
            </a:r>
            <a:r>
              <a:rPr lang="nb-NO" dirty="0" smtClean="0"/>
              <a:t> to </a:t>
            </a:r>
            <a:r>
              <a:rPr lang="nb-NO" dirty="0" err="1" smtClean="0"/>
              <a:t>restoration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grazers</a:t>
            </a:r>
            <a:r>
              <a:rPr lang="nb-NO" dirty="0" smtClean="0"/>
              <a:t> </a:t>
            </a:r>
            <a:r>
              <a:rPr lang="nb-NO" dirty="0" err="1" smtClean="0"/>
              <a:t>significantly</a:t>
            </a:r>
            <a:r>
              <a:rPr lang="nb-NO" baseline="0" dirty="0" smtClean="0"/>
              <a:t> more abundant in </a:t>
            </a:r>
            <a:r>
              <a:rPr lang="nb-NO" baseline="0" dirty="0" err="1" smtClean="0"/>
              <a:t>restored</a:t>
            </a:r>
            <a:r>
              <a:rPr lang="nb-NO" baseline="0" dirty="0" smtClean="0"/>
              <a:t> rivers. This </a:t>
            </a:r>
            <a:r>
              <a:rPr lang="nb-NO" baseline="0" dirty="0" err="1" smtClean="0"/>
              <a:t>can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implication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food</a:t>
            </a:r>
            <a:r>
              <a:rPr lang="nb-NO" baseline="0" dirty="0" smtClean="0"/>
              <a:t> web and </a:t>
            </a:r>
            <a:r>
              <a:rPr lang="nb-NO" baseline="0" dirty="0" err="1" smtClean="0"/>
              <a:t>ecosystem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functioning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higher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grazing</a:t>
            </a:r>
            <a:r>
              <a:rPr lang="nb-NO" baseline="0" dirty="0" smtClean="0"/>
              <a:t> rates and </a:t>
            </a:r>
            <a:r>
              <a:rPr lang="nb-NO" baseline="0" dirty="0" err="1" smtClean="0"/>
              <a:t>maybe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higher</a:t>
            </a:r>
            <a:r>
              <a:rPr lang="nb-NO" baseline="0" dirty="0" smtClean="0"/>
              <a:t> transfer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energy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top</a:t>
            </a:r>
            <a:r>
              <a:rPr lang="nb-NO" baseline="0" dirty="0" smtClean="0"/>
              <a:t> predators as </a:t>
            </a:r>
            <a:r>
              <a:rPr lang="nb-NO" baseline="0" dirty="0" err="1" smtClean="0"/>
              <a:t>fish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40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002142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Important</a:t>
            </a:r>
            <a:r>
              <a:rPr lang="nb-NO" baseline="0" dirty="0" smtClean="0"/>
              <a:t> to sample habitats/</a:t>
            </a:r>
            <a:r>
              <a:rPr lang="nb-NO" baseline="0" dirty="0" err="1" smtClean="0"/>
              <a:t>biotopes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changing</a:t>
            </a:r>
            <a:r>
              <a:rPr lang="nb-NO" baseline="0" dirty="0" smtClean="0"/>
              <a:t> – a lot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in-</a:t>
            </a:r>
            <a:r>
              <a:rPr lang="nb-NO" baseline="0" dirty="0" err="1" smtClean="0"/>
              <a:t>stream</a:t>
            </a:r>
            <a:r>
              <a:rPr lang="nb-NO" baseline="0" dirty="0" smtClean="0"/>
              <a:t> habitats </a:t>
            </a:r>
            <a:r>
              <a:rPr lang="nb-NO" baseline="0" dirty="0" err="1" smtClean="0"/>
              <a:t>might</a:t>
            </a:r>
            <a:r>
              <a:rPr lang="nb-NO" baseline="0" dirty="0" smtClean="0"/>
              <a:t> be </a:t>
            </a:r>
            <a:r>
              <a:rPr lang="nb-NO" baseline="0" dirty="0" err="1" smtClean="0"/>
              <a:t>relatively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little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influenced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restoration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measures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41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3402114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Habitat </a:t>
            </a:r>
            <a:r>
              <a:rPr lang="nb-NO" dirty="0" err="1" smtClean="0"/>
              <a:t>mapping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river Gels at an </a:t>
            </a:r>
            <a:r>
              <a:rPr lang="nb-NO" dirty="0" err="1" smtClean="0"/>
              <a:t>upstream</a:t>
            </a:r>
            <a:r>
              <a:rPr lang="nb-NO" dirty="0" smtClean="0"/>
              <a:t> </a:t>
            </a:r>
            <a:r>
              <a:rPr lang="nb-NO" dirty="0" err="1" smtClean="0"/>
              <a:t>control</a:t>
            </a:r>
            <a:r>
              <a:rPr lang="nb-NO" baseline="0" dirty="0" smtClean="0"/>
              <a:t> (i.e. not </a:t>
            </a:r>
            <a:r>
              <a:rPr lang="nb-NO" baseline="0" dirty="0" err="1" smtClean="0"/>
              <a:t>restored</a:t>
            </a:r>
            <a:r>
              <a:rPr lang="nb-NO" baseline="0" dirty="0" smtClean="0"/>
              <a:t>; still </a:t>
            </a:r>
            <a:r>
              <a:rPr lang="nb-NO" baseline="0" dirty="0" err="1" smtClean="0"/>
              <a:t>channelised</a:t>
            </a:r>
            <a:r>
              <a:rPr lang="nb-NO" baseline="0" dirty="0" smtClean="0"/>
              <a:t>)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restored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reach</a:t>
            </a:r>
            <a:r>
              <a:rPr lang="nb-NO" baseline="0" dirty="0" smtClean="0"/>
              <a:t>. It is evident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pattern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different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most habitats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present in </a:t>
            </a:r>
            <a:r>
              <a:rPr lang="nb-NO" baseline="0" dirty="0" err="1" smtClean="0"/>
              <a:t>both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although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their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frequence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different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particularily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edge</a:t>
            </a:r>
            <a:r>
              <a:rPr lang="nb-NO" baseline="0" dirty="0" smtClean="0"/>
              <a:t> habitats </a:t>
            </a:r>
            <a:r>
              <a:rPr lang="nb-NO" baseline="0" dirty="0" err="1" smtClean="0"/>
              <a:t>being</a:t>
            </a:r>
            <a:r>
              <a:rPr lang="nb-NO" baseline="0" dirty="0" smtClean="0"/>
              <a:t> more </a:t>
            </a:r>
            <a:r>
              <a:rPr lang="nb-NO" baseline="0" dirty="0" err="1" smtClean="0"/>
              <a:t>frequent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restored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reach</a:t>
            </a:r>
            <a:r>
              <a:rPr lang="nb-NO" baseline="0" dirty="0" smtClean="0"/>
              <a:t> (more </a:t>
            </a:r>
            <a:r>
              <a:rPr lang="nb-NO" baseline="0" dirty="0" err="1" smtClean="0"/>
              <a:t>gentle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slopes</a:t>
            </a:r>
            <a:r>
              <a:rPr lang="nb-NO" baseline="0" dirty="0" smtClean="0"/>
              <a:t>)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42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14279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All </a:t>
            </a:r>
            <a:r>
              <a:rPr lang="nb-NO" dirty="0" err="1" smtClean="0"/>
              <a:t>stream</a:t>
            </a:r>
            <a:r>
              <a:rPr lang="nb-NO" dirty="0" smtClean="0"/>
              <a:t> biota show </a:t>
            </a:r>
            <a:r>
              <a:rPr lang="nb-NO" dirty="0" err="1" smtClean="0"/>
              <a:t>adaptations</a:t>
            </a:r>
            <a:r>
              <a:rPr lang="nb-NO" baseline="0" dirty="0" smtClean="0"/>
              <a:t> to a </a:t>
            </a:r>
            <a:r>
              <a:rPr lang="nb-NO" baseline="0" dirty="0" err="1" smtClean="0"/>
              <a:t>life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flowing</a:t>
            </a:r>
            <a:r>
              <a:rPr lang="nb-NO" baseline="0" dirty="0" smtClean="0"/>
              <a:t> water. Body </a:t>
            </a:r>
            <a:r>
              <a:rPr lang="nb-NO" baseline="0" dirty="0" err="1" smtClean="0"/>
              <a:t>shapes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reduce</a:t>
            </a:r>
            <a:r>
              <a:rPr lang="nb-NO" baseline="0" dirty="0" smtClean="0"/>
              <a:t> drag </a:t>
            </a:r>
            <a:r>
              <a:rPr lang="nb-NO" baseline="0" dirty="0" err="1" smtClean="0"/>
              <a:t>forces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common</a:t>
            </a:r>
            <a:r>
              <a:rPr lang="nb-NO" baseline="0" dirty="0" smtClean="0"/>
              <a:t> as </a:t>
            </a:r>
            <a:r>
              <a:rPr lang="nb-NO" baseline="0" dirty="0" err="1" smtClean="0"/>
              <a:t>are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behavioural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adaptations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avoid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flushed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away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current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557790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From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knowledge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large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array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adaptations</a:t>
            </a:r>
            <a:r>
              <a:rPr lang="nb-NO" baseline="0" dirty="0" smtClean="0"/>
              <a:t> to a </a:t>
            </a:r>
            <a:r>
              <a:rPr lang="nb-NO" baseline="0" dirty="0" err="1" smtClean="0"/>
              <a:t>life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running</a:t>
            </a:r>
            <a:r>
              <a:rPr lang="nb-NO" baseline="0" dirty="0" smtClean="0"/>
              <a:t> water </a:t>
            </a:r>
            <a:r>
              <a:rPr lang="nb-NO" baseline="0" dirty="0" err="1" smtClean="0"/>
              <a:t>shown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stream</a:t>
            </a:r>
            <a:r>
              <a:rPr lang="nb-NO" baseline="0" dirty="0" smtClean="0"/>
              <a:t> biota and a </a:t>
            </a:r>
            <a:r>
              <a:rPr lang="nb-NO" baseline="0" dirty="0" err="1" smtClean="0"/>
              <a:t>large</a:t>
            </a:r>
            <a:r>
              <a:rPr lang="nb-NO" baseline="0" dirty="0" smtClean="0"/>
              <a:t> spatial </a:t>
            </a:r>
            <a:r>
              <a:rPr lang="nb-NO" baseline="0" dirty="0" err="1" smtClean="0"/>
              <a:t>heterogeneity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pristine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lotic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ecosystems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should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expect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strong</a:t>
            </a:r>
            <a:r>
              <a:rPr lang="nb-NO" baseline="0" dirty="0" smtClean="0"/>
              <a:t> link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biological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communities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HYMO </a:t>
            </a:r>
            <a:r>
              <a:rPr lang="nb-NO" baseline="0" dirty="0" err="1" smtClean="0"/>
              <a:t>environment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24702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This </a:t>
            </a:r>
            <a:r>
              <a:rPr lang="nb-NO" dirty="0" err="1" smtClean="0"/>
              <a:t>study</a:t>
            </a:r>
            <a:r>
              <a:rPr lang="nb-NO" dirty="0" smtClean="0"/>
              <a:t> show </a:t>
            </a:r>
            <a:r>
              <a:rPr lang="nb-NO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relationship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ASPT </a:t>
            </a:r>
            <a:r>
              <a:rPr lang="nb-NO" baseline="0" dirty="0" err="1" smtClean="0"/>
              <a:t>which</a:t>
            </a:r>
            <a:r>
              <a:rPr lang="nb-NO" baseline="0" dirty="0" smtClean="0"/>
              <a:t> is general </a:t>
            </a:r>
            <a:r>
              <a:rPr lang="nb-NO" baseline="0" dirty="0" err="1" smtClean="0"/>
              <a:t>degradation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metric</a:t>
            </a:r>
            <a:r>
              <a:rPr lang="nb-NO" baseline="0" dirty="0" smtClean="0"/>
              <a:t> used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UK and </a:t>
            </a:r>
            <a:r>
              <a:rPr lang="nb-NO" baseline="0" dirty="0" err="1" smtClean="0"/>
              <a:t>elsewhere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morphological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index</a:t>
            </a:r>
            <a:r>
              <a:rPr lang="nb-NO" baseline="0" dirty="0" smtClean="0"/>
              <a:t> in 45 </a:t>
            </a:r>
            <a:r>
              <a:rPr lang="nb-NO" baseline="0" dirty="0" err="1" smtClean="0"/>
              <a:t>small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lowland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streams</a:t>
            </a:r>
            <a:r>
              <a:rPr lang="nb-NO" baseline="0" dirty="0" smtClean="0"/>
              <a:t>. HYMO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assessed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detailed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scale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direct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measurements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e.g. </a:t>
            </a:r>
            <a:r>
              <a:rPr lang="nb-NO" baseline="0" dirty="0" err="1" smtClean="0"/>
              <a:t>current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velocity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stressor</a:t>
            </a:r>
            <a:r>
              <a:rPr lang="nb-NO" baseline="0" dirty="0" smtClean="0"/>
              <a:t> in all </a:t>
            </a:r>
            <a:r>
              <a:rPr lang="nb-NO" baseline="0" dirty="0" err="1" smtClean="0"/>
              <a:t>streams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investigated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Despite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relationship</a:t>
            </a:r>
            <a:r>
              <a:rPr lang="nb-NO" baseline="0" dirty="0" smtClean="0"/>
              <a:t> is not </a:t>
            </a:r>
            <a:r>
              <a:rPr lang="nb-NO" baseline="0" dirty="0" err="1" smtClean="0"/>
              <a:t>particularily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strong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slope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shallow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indicating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even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large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differences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channel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complexity</a:t>
            </a:r>
            <a:r>
              <a:rPr lang="nb-NO" baseline="0" dirty="0" smtClean="0"/>
              <a:t> have </a:t>
            </a:r>
            <a:r>
              <a:rPr lang="nb-NO" baseline="0" dirty="0" err="1" smtClean="0"/>
              <a:t>relatively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limited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effect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metric</a:t>
            </a:r>
            <a:r>
              <a:rPr lang="nb-NO" baseline="0" dirty="0" smtClean="0"/>
              <a:t> scores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56607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From a </a:t>
            </a:r>
            <a:r>
              <a:rPr lang="nb-NO" dirty="0" err="1" smtClean="0"/>
              <a:t>study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6 </a:t>
            </a:r>
            <a:r>
              <a:rPr lang="nb-NO" dirty="0" err="1" smtClean="0"/>
              <a:t>streams</a:t>
            </a:r>
            <a:r>
              <a:rPr lang="nb-NO" dirty="0" smtClean="0"/>
              <a:t> </a:t>
            </a:r>
            <a:r>
              <a:rPr lang="nb-NO" dirty="0" err="1" smtClean="0"/>
              <a:t>that</a:t>
            </a:r>
            <a:r>
              <a:rPr lang="nb-NO" dirty="0" smtClean="0"/>
              <a:t> all </a:t>
            </a:r>
            <a:r>
              <a:rPr lang="nb-NO" dirty="0" err="1" smtClean="0"/>
              <a:t>had</a:t>
            </a:r>
            <a:r>
              <a:rPr lang="nb-NO" dirty="0" smtClean="0"/>
              <a:t> a </a:t>
            </a:r>
            <a:r>
              <a:rPr lang="nb-NO" dirty="0" err="1" smtClean="0"/>
              <a:t>complex</a:t>
            </a:r>
            <a:r>
              <a:rPr lang="nb-NO" dirty="0" smtClean="0"/>
              <a:t> (</a:t>
            </a:r>
            <a:r>
              <a:rPr lang="nb-NO" dirty="0" err="1" smtClean="0"/>
              <a:t>natural</a:t>
            </a:r>
            <a:r>
              <a:rPr lang="nb-NO" dirty="0" smtClean="0"/>
              <a:t> </a:t>
            </a:r>
            <a:r>
              <a:rPr lang="nb-NO" dirty="0" err="1" smtClean="0"/>
              <a:t>channel</a:t>
            </a:r>
            <a:r>
              <a:rPr lang="nb-NO" dirty="0" smtClean="0"/>
              <a:t>) and </a:t>
            </a:r>
            <a:r>
              <a:rPr lang="nb-NO" dirty="0" err="1" smtClean="0"/>
              <a:t>channelised</a:t>
            </a:r>
            <a:r>
              <a:rPr lang="nb-NO" dirty="0" smtClean="0"/>
              <a:t> </a:t>
            </a:r>
            <a:r>
              <a:rPr lang="nb-NO" dirty="0" err="1" smtClean="0"/>
              <a:t>reach</a:t>
            </a:r>
            <a:r>
              <a:rPr lang="nb-NO" dirty="0" smtClean="0"/>
              <a:t> </a:t>
            </a:r>
            <a:r>
              <a:rPr lang="nb-NO" dirty="0" err="1" smtClean="0"/>
              <a:t>adjacent</a:t>
            </a:r>
            <a:r>
              <a:rPr lang="nb-NO" dirty="0" smtClean="0"/>
              <a:t> to </a:t>
            </a:r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other</a:t>
            </a:r>
            <a:r>
              <a:rPr lang="nb-NO" dirty="0" smtClean="0"/>
              <a:t>. If </a:t>
            </a:r>
            <a:r>
              <a:rPr lang="nb-NO" dirty="0" err="1" smtClean="0"/>
              <a:t>the</a:t>
            </a:r>
            <a:r>
              <a:rPr lang="nb-NO" dirty="0" smtClean="0"/>
              <a:t> Danish </a:t>
            </a:r>
            <a:r>
              <a:rPr lang="nb-NO" dirty="0" err="1" smtClean="0"/>
              <a:t>Stream</a:t>
            </a:r>
            <a:r>
              <a:rPr lang="nb-NO" dirty="0" smtClean="0"/>
              <a:t> Fauna Index (DSFI) </a:t>
            </a:r>
            <a:r>
              <a:rPr lang="nb-NO" dirty="0" err="1" smtClean="0"/>
              <a:t>was</a:t>
            </a:r>
            <a:r>
              <a:rPr lang="nb-NO" dirty="0" smtClean="0"/>
              <a:t> used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</a:t>
            </a:r>
            <a:r>
              <a:rPr lang="nb-NO" dirty="0" err="1" smtClean="0"/>
              <a:t>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tendency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lower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values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channelised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reaches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not </a:t>
            </a:r>
            <a:r>
              <a:rPr lang="nb-NO" baseline="0" dirty="0" err="1" smtClean="0"/>
              <a:t>significant</a:t>
            </a:r>
            <a:r>
              <a:rPr lang="nb-NO" baseline="0" dirty="0" smtClean="0"/>
              <a:t>. If just a </a:t>
            </a:r>
            <a:r>
              <a:rPr lang="nb-NO" baseline="0" dirty="0" err="1" smtClean="0"/>
              <a:t>component</a:t>
            </a:r>
            <a:r>
              <a:rPr lang="nb-NO" baseline="0" dirty="0" smtClean="0"/>
              <a:t> part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index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used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does</a:t>
            </a:r>
            <a:r>
              <a:rPr lang="nb-NO" baseline="0" dirty="0" smtClean="0"/>
              <a:t> not </a:t>
            </a:r>
            <a:r>
              <a:rPr lang="nb-NO" baseline="0" dirty="0" err="1" smtClean="0"/>
              <a:t>contain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tolerance</a:t>
            </a:r>
            <a:r>
              <a:rPr lang="nb-NO" baseline="0" dirty="0" smtClean="0"/>
              <a:t> ranking </a:t>
            </a:r>
            <a:r>
              <a:rPr lang="nb-NO" baseline="0" dirty="0" err="1" smtClean="0"/>
              <a:t>towards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organic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pollution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differences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became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significant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indicating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potential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improving</a:t>
            </a:r>
            <a:r>
              <a:rPr lang="nb-NO" baseline="0" dirty="0" smtClean="0"/>
              <a:t> sensitive by </a:t>
            </a:r>
            <a:r>
              <a:rPr lang="nb-NO" baseline="0" dirty="0" err="1" smtClean="0"/>
              <a:t>reorganising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existing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metrics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87096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MESH is an </a:t>
            </a:r>
            <a:r>
              <a:rPr lang="nb-NO" dirty="0" err="1" smtClean="0"/>
              <a:t>Estonian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metric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detect</a:t>
            </a:r>
            <a:r>
              <a:rPr lang="nb-NO" baseline="0" dirty="0" smtClean="0"/>
              <a:t> HYMO stress/</a:t>
            </a:r>
            <a:r>
              <a:rPr lang="nb-NO" baseline="0" dirty="0" err="1" smtClean="0"/>
              <a:t>impaired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hydrology</a:t>
            </a:r>
            <a:r>
              <a:rPr lang="nb-NO" baseline="0" dirty="0" smtClean="0"/>
              <a:t>; LIFE is a </a:t>
            </a:r>
            <a:r>
              <a:rPr lang="nb-NO" baseline="0" dirty="0" err="1" smtClean="0"/>
              <a:t>metric</a:t>
            </a:r>
            <a:r>
              <a:rPr lang="nb-NO" baseline="0" dirty="0" smtClean="0"/>
              <a:t> sensitive to </a:t>
            </a:r>
            <a:r>
              <a:rPr lang="nb-NO" baseline="0" dirty="0" err="1" smtClean="0"/>
              <a:t>low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flows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Both</a:t>
            </a:r>
            <a:r>
              <a:rPr lang="nb-NO" baseline="0" dirty="0" smtClean="0"/>
              <a:t> show a </a:t>
            </a:r>
            <a:r>
              <a:rPr lang="nb-NO" baseline="0" dirty="0" err="1" smtClean="0"/>
              <a:t>relatively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good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relationship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measured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continiously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30 </a:t>
            </a:r>
            <a:r>
              <a:rPr lang="nb-NO" baseline="0" dirty="0" err="1" smtClean="0"/>
              <a:t>lowland</a:t>
            </a:r>
            <a:r>
              <a:rPr lang="nb-NO" baseline="0" dirty="0" smtClean="0"/>
              <a:t> river </a:t>
            </a:r>
            <a:r>
              <a:rPr lang="nb-NO" baseline="0" dirty="0" err="1" smtClean="0"/>
              <a:t>sites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flow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statistics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daily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measurements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several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years</a:t>
            </a:r>
            <a:r>
              <a:rPr lang="nb-NO" baseline="0" dirty="0" smtClean="0"/>
              <a:t>) and </a:t>
            </a:r>
            <a:r>
              <a:rPr lang="nb-NO" baseline="0" dirty="0" err="1" smtClean="0"/>
              <a:t>therefore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respond</a:t>
            </a:r>
            <a:r>
              <a:rPr lang="nb-NO" baseline="0" dirty="0" smtClean="0"/>
              <a:t> as </a:t>
            </a:r>
            <a:r>
              <a:rPr lang="nb-NO" baseline="0" dirty="0" err="1" smtClean="0"/>
              <a:t>expected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yielding</a:t>
            </a:r>
            <a:r>
              <a:rPr lang="nb-NO" baseline="0" dirty="0" smtClean="0"/>
              <a:t> negative </a:t>
            </a:r>
            <a:r>
              <a:rPr lang="nb-NO" baseline="0" dirty="0" err="1" smtClean="0"/>
              <a:t>values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low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conditons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49860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Analysing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same </a:t>
            </a:r>
            <a:r>
              <a:rPr lang="nb-NO" dirty="0" err="1" smtClean="0"/>
              <a:t>dataset</a:t>
            </a:r>
            <a:r>
              <a:rPr lang="nb-NO" dirty="0" smtClean="0"/>
              <a:t> </a:t>
            </a:r>
            <a:r>
              <a:rPr lang="nb-NO" dirty="0" err="1" smtClean="0"/>
              <a:t>using</a:t>
            </a:r>
            <a:r>
              <a:rPr lang="nb-NO" dirty="0" smtClean="0"/>
              <a:t> </a:t>
            </a:r>
            <a:r>
              <a:rPr lang="nb-NO" dirty="0" err="1" smtClean="0"/>
              <a:t>metrics</a:t>
            </a:r>
            <a:r>
              <a:rPr lang="nb-NO" dirty="0" smtClean="0"/>
              <a:t> </a:t>
            </a:r>
            <a:r>
              <a:rPr lang="nb-NO" dirty="0" err="1" smtClean="0"/>
              <a:t>sensitve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stressors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yielded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very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similar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results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those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HYMO </a:t>
            </a:r>
            <a:r>
              <a:rPr lang="nb-NO" baseline="0" dirty="0" err="1" smtClean="0"/>
              <a:t>specific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methods</a:t>
            </a:r>
            <a:r>
              <a:rPr lang="nb-NO" baseline="0" dirty="0" smtClean="0"/>
              <a:t>. As a </a:t>
            </a:r>
            <a:r>
              <a:rPr lang="nb-NO" baseline="0" dirty="0" err="1" smtClean="0"/>
              <a:t>consequence</a:t>
            </a:r>
            <a:r>
              <a:rPr lang="nb-NO" baseline="0" dirty="0" smtClean="0"/>
              <a:t> it is impossible diagnose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wrong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stream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site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if</a:t>
            </a:r>
            <a:r>
              <a:rPr lang="nb-NO" baseline="0" dirty="0" smtClean="0"/>
              <a:t> HYMO is an </a:t>
            </a:r>
            <a:r>
              <a:rPr lang="nb-NO" baseline="0" dirty="0" err="1" smtClean="0"/>
              <a:t>issue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420560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Using </a:t>
            </a:r>
            <a:r>
              <a:rPr lang="nb-NO" dirty="0" err="1" smtClean="0"/>
              <a:t>the</a:t>
            </a:r>
            <a:r>
              <a:rPr lang="nb-NO" dirty="0" smtClean="0"/>
              <a:t> %SPEAR </a:t>
            </a:r>
            <a:r>
              <a:rPr lang="nb-NO" dirty="0" err="1" smtClean="0"/>
              <a:t>abundance</a:t>
            </a:r>
            <a:r>
              <a:rPr lang="nb-NO" dirty="0" smtClean="0"/>
              <a:t> </a:t>
            </a:r>
            <a:r>
              <a:rPr lang="nb-NO" dirty="0" err="1" smtClean="0"/>
              <a:t>which</a:t>
            </a:r>
            <a:r>
              <a:rPr lang="nb-NO" dirty="0" smtClean="0"/>
              <a:t> is an </a:t>
            </a:r>
            <a:r>
              <a:rPr lang="nb-NO" dirty="0" err="1" smtClean="0"/>
              <a:t>indicator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pesticide</a:t>
            </a:r>
            <a:r>
              <a:rPr lang="nb-NO" dirty="0" smtClean="0"/>
              <a:t> </a:t>
            </a:r>
            <a:r>
              <a:rPr lang="nb-NO" dirty="0" err="1" smtClean="0"/>
              <a:t>pollution</a:t>
            </a:r>
            <a:r>
              <a:rPr lang="nb-NO" dirty="0" smtClean="0"/>
              <a:t> </a:t>
            </a:r>
            <a:r>
              <a:rPr lang="nb-NO" dirty="0" err="1" smtClean="0"/>
              <a:t>yielded</a:t>
            </a:r>
            <a:r>
              <a:rPr lang="nb-NO" dirty="0" smtClean="0"/>
              <a:t> different </a:t>
            </a:r>
            <a:r>
              <a:rPr lang="nb-NO" dirty="0" err="1" smtClean="0"/>
              <a:t>results</a:t>
            </a:r>
            <a:r>
              <a:rPr lang="nb-NO" dirty="0" smtClean="0"/>
              <a:t> </a:t>
            </a:r>
            <a:r>
              <a:rPr lang="nb-NO" dirty="0" err="1" smtClean="0"/>
              <a:t>depending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physical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complexity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effects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being</a:t>
            </a:r>
            <a:r>
              <a:rPr lang="nb-NO" baseline="0" dirty="0" smtClean="0"/>
              <a:t> less severe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most </a:t>
            </a:r>
            <a:r>
              <a:rPr lang="nb-NO" baseline="0" dirty="0" err="1" smtClean="0"/>
              <a:t>complex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reaches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channel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independent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pesticides</a:t>
            </a:r>
            <a:r>
              <a:rPr lang="nb-NO" baseline="0" dirty="0" smtClean="0"/>
              <a:t> as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study</a:t>
            </a:r>
            <a:r>
              <a:rPr lang="nb-NO" baseline="0" dirty="0" smtClean="0"/>
              <a:t> used a </a:t>
            </a:r>
            <a:r>
              <a:rPr lang="nb-NO" baseline="0" dirty="0" err="1" smtClean="0"/>
              <a:t>paired</a:t>
            </a:r>
            <a:r>
              <a:rPr lang="nb-NO" baseline="0" dirty="0" smtClean="0"/>
              <a:t> design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homogeneous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heterogeneous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reaches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close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together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had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same </a:t>
            </a:r>
            <a:r>
              <a:rPr lang="nb-NO" baseline="0" dirty="0" err="1" smtClean="0"/>
              <a:t>pesticide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pollution</a:t>
            </a:r>
            <a:r>
              <a:rPr lang="nb-NO" baseline="0" dirty="0" smtClean="0"/>
              <a:t>. The x-</a:t>
            </a:r>
            <a:r>
              <a:rPr lang="nb-NO" baseline="0" dirty="0" err="1" smtClean="0"/>
              <a:t>axis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TU (</a:t>
            </a:r>
            <a:r>
              <a:rPr lang="nb-NO" baseline="0" dirty="0" err="1" smtClean="0"/>
              <a:t>toxicology</a:t>
            </a:r>
            <a:r>
              <a:rPr lang="nb-NO" baseline="0" dirty="0" smtClean="0"/>
              <a:t> units) </a:t>
            </a:r>
            <a:r>
              <a:rPr lang="nb-NO" baseline="0" dirty="0" err="1" smtClean="0"/>
              <a:t>calculated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basis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measured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pesticide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concentrations</a:t>
            </a:r>
            <a:r>
              <a:rPr lang="nb-NO" baseline="0" dirty="0" smtClean="0"/>
              <a:t> (a range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different </a:t>
            </a:r>
            <a:r>
              <a:rPr lang="nb-NO" baseline="0" dirty="0" err="1" smtClean="0"/>
              <a:t>pesticides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found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normalisation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into</a:t>
            </a:r>
            <a:r>
              <a:rPr lang="nb-NO" baseline="0" dirty="0" smtClean="0"/>
              <a:t> TU)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6ACE-DDC1-4CB6-A152-476244CE408D}" type="slidenum">
              <a:rPr lang="nn-NO" smtClean="0"/>
              <a:pPr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15065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153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DC67C0-A71F-4AB0-A0A8-07C200FFE6F5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44AAC-C847-431D-B538-DAB2E62DDF6E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31940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42E437-42A4-4621-B238-F602789DC9C4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3949F-731D-4028-A648-0F16C80E5919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69741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230DE3-B20A-4BB9-8F87-F767825C22B4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6E113-C858-4A52-8B22-7B56523ACA8B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811336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138113" y="6477000"/>
          <a:ext cx="446087" cy="282575"/>
        </p:xfrm>
        <a:graphic>
          <a:graphicData uri="http://schemas.openxmlformats.org/presentationml/2006/ole">
            <p:oleObj spid="_x0000_s13364" name="Artwork" r:id="rId3" imgW="2759760" imgH="1749960" progId="">
              <p:embed/>
            </p:oleObj>
          </a:graphicData>
        </a:graphic>
      </p:graphicFrame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46100" y="6470650"/>
            <a:ext cx="33528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 altLang="nb-NO" sz="700">
                <a:solidFill>
                  <a:schemeClr val="bg1"/>
                </a:solidFill>
                <a:latin typeface="Frutiger 95" pitchFamily="34" charset="0"/>
              </a:rPr>
              <a:t>National Environmental Research Institute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 altLang="nb-NO" sz="700">
                <a:solidFill>
                  <a:schemeClr val="bg1"/>
                </a:solidFill>
                <a:latin typeface="Frutiger 55" pitchFamily="34" charset="0"/>
              </a:rPr>
              <a:t>Ministry of the Environment • Denmark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5800" y="6172200"/>
            <a:ext cx="7772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nb-NO"/>
              <a:t>Nikolai Friberg * Vandløbsøkologi F06</a:t>
            </a:r>
          </a:p>
        </p:txBody>
      </p:sp>
    </p:spTree>
    <p:extLst>
      <p:ext uri="{BB962C8B-B14F-4D97-AF65-F5344CB8AC3E}">
        <p14:creationId xmlns:p14="http://schemas.microsoft.com/office/powerpoint/2010/main" xmlns="" val="4232466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627132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_Headlin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 noChangeAspect="1"/>
          </p:cNvGrpSpPr>
          <p:nvPr/>
        </p:nvGrpSpPr>
        <p:grpSpPr bwMode="auto">
          <a:xfrm>
            <a:off x="287338" y="287338"/>
            <a:ext cx="590550" cy="295275"/>
            <a:chOff x="454" y="227"/>
            <a:chExt cx="384" cy="192"/>
          </a:xfrm>
        </p:grpSpPr>
        <p:sp>
          <p:nvSpPr>
            <p:cNvPr id="5" name="Freeform 22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>
                <a:gd name="T0" fmla="*/ 0 w 8160"/>
                <a:gd name="T1" fmla="*/ 0 h 4080"/>
                <a:gd name="T2" fmla="*/ 0 w 8160"/>
                <a:gd name="T3" fmla="*/ 0 h 4080"/>
                <a:gd name="T4" fmla="*/ 0 w 8160"/>
                <a:gd name="T5" fmla="*/ 0 h 4080"/>
                <a:gd name="T6" fmla="*/ 0 w 8160"/>
                <a:gd name="T7" fmla="*/ 0 h 4080"/>
                <a:gd name="T8" fmla="*/ 0 w 8160"/>
                <a:gd name="T9" fmla="*/ 0 h 4080"/>
                <a:gd name="T10" fmla="*/ 0 w 8160"/>
                <a:gd name="T11" fmla="*/ 0 h 4080"/>
                <a:gd name="T12" fmla="*/ 0 w 8160"/>
                <a:gd name="T13" fmla="*/ 0 h 4080"/>
                <a:gd name="T14" fmla="*/ 0 w 8160"/>
                <a:gd name="T15" fmla="*/ 0 h 4080"/>
                <a:gd name="T16" fmla="*/ 0 w 8160"/>
                <a:gd name="T17" fmla="*/ 0 h 4080"/>
                <a:gd name="T18" fmla="*/ 0 w 8160"/>
                <a:gd name="T19" fmla="*/ 0 h 4080"/>
                <a:gd name="T20" fmla="*/ 0 w 8160"/>
                <a:gd name="T21" fmla="*/ 0 h 4080"/>
                <a:gd name="T22" fmla="*/ 0 w 8160"/>
                <a:gd name="T23" fmla="*/ 0 h 4080"/>
                <a:gd name="T24" fmla="*/ 0 w 8160"/>
                <a:gd name="T25" fmla="*/ 0 h 4080"/>
                <a:gd name="T26" fmla="*/ 0 w 8160"/>
                <a:gd name="T27" fmla="*/ 0 h 4080"/>
                <a:gd name="T28" fmla="*/ 0 w 8160"/>
                <a:gd name="T29" fmla="*/ 0 h 4080"/>
                <a:gd name="T30" fmla="*/ 0 w 8160"/>
                <a:gd name="T31" fmla="*/ 0 h 4080"/>
                <a:gd name="T32" fmla="*/ 0 w 8160"/>
                <a:gd name="T33" fmla="*/ 0 h 4080"/>
                <a:gd name="T34" fmla="*/ 0 w 8160"/>
                <a:gd name="T35" fmla="*/ 0 h 4080"/>
                <a:gd name="T36" fmla="*/ 0 w 8160"/>
                <a:gd name="T37" fmla="*/ 0 h 4080"/>
                <a:gd name="T38" fmla="*/ 0 w 8160"/>
                <a:gd name="T39" fmla="*/ 0 h 4080"/>
                <a:gd name="T40" fmla="*/ 0 w 8160"/>
                <a:gd name="T41" fmla="*/ 0 h 4080"/>
                <a:gd name="T42" fmla="*/ 0 w 8160"/>
                <a:gd name="T43" fmla="*/ 0 h 4080"/>
                <a:gd name="T44" fmla="*/ 0 w 8160"/>
                <a:gd name="T45" fmla="*/ 0 h 4080"/>
                <a:gd name="T46" fmla="*/ 0 w 8160"/>
                <a:gd name="T47" fmla="*/ 0 h 4080"/>
                <a:gd name="T48" fmla="*/ 0 w 8160"/>
                <a:gd name="T49" fmla="*/ 0 h 4080"/>
                <a:gd name="T50" fmla="*/ 0 w 8160"/>
                <a:gd name="T51" fmla="*/ 0 h 4080"/>
                <a:gd name="T52" fmla="*/ 0 w 8160"/>
                <a:gd name="T53" fmla="*/ 0 h 4080"/>
                <a:gd name="T54" fmla="*/ 0 w 8160"/>
                <a:gd name="T55" fmla="*/ 0 h 4080"/>
                <a:gd name="T56" fmla="*/ 0 w 8160"/>
                <a:gd name="T57" fmla="*/ 0 h 4080"/>
                <a:gd name="T58" fmla="*/ 0 w 8160"/>
                <a:gd name="T59" fmla="*/ 0 h 4080"/>
                <a:gd name="T60" fmla="*/ 0 w 8160"/>
                <a:gd name="T61" fmla="*/ 0 h 4080"/>
                <a:gd name="T62" fmla="*/ 0 w 8160"/>
                <a:gd name="T63" fmla="*/ 0 h 4080"/>
                <a:gd name="T64" fmla="*/ 0 w 8160"/>
                <a:gd name="T65" fmla="*/ 0 h 4080"/>
                <a:gd name="T66" fmla="*/ 0 w 8160"/>
                <a:gd name="T67" fmla="*/ 0 h 4080"/>
                <a:gd name="T68" fmla="*/ 0 w 8160"/>
                <a:gd name="T69" fmla="*/ 0 h 4080"/>
                <a:gd name="T70" fmla="*/ 0 w 8160"/>
                <a:gd name="T71" fmla="*/ 0 h 4080"/>
                <a:gd name="T72" fmla="*/ 0 w 8160"/>
                <a:gd name="T73" fmla="*/ 0 h 4080"/>
                <a:gd name="T74" fmla="*/ 0 w 8160"/>
                <a:gd name="T75" fmla="*/ 0 h 4080"/>
                <a:gd name="T76" fmla="*/ 0 w 8160"/>
                <a:gd name="T77" fmla="*/ 0 h 4080"/>
                <a:gd name="T78" fmla="*/ 0 w 8160"/>
                <a:gd name="T79" fmla="*/ 0 h 4080"/>
                <a:gd name="T80" fmla="*/ 0 w 8160"/>
                <a:gd name="T81" fmla="*/ 0 h 4080"/>
                <a:gd name="T82" fmla="*/ 0 w 8160"/>
                <a:gd name="T83" fmla="*/ 0 h 4080"/>
                <a:gd name="T84" fmla="*/ 0 w 8160"/>
                <a:gd name="T85" fmla="*/ 0 h 40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6" name="Freeform 23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>
                <a:gd name="T0" fmla="*/ 0 w 8160"/>
                <a:gd name="T1" fmla="*/ 0 h 8160"/>
                <a:gd name="T2" fmla="*/ 0 w 8160"/>
                <a:gd name="T3" fmla="*/ 0 h 8160"/>
                <a:gd name="T4" fmla="*/ 0 w 8160"/>
                <a:gd name="T5" fmla="*/ 0 h 8160"/>
                <a:gd name="T6" fmla="*/ 0 w 8160"/>
                <a:gd name="T7" fmla="*/ 0 h 8160"/>
                <a:gd name="T8" fmla="*/ 0 w 8160"/>
                <a:gd name="T9" fmla="*/ 0 h 8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7" name="bmkOffParent02"/>
          <p:cNvSpPr txBox="1">
            <a:spLocks noChangeArrowheads="1"/>
          </p:cNvSpPr>
          <p:nvPr/>
        </p:nvSpPr>
        <p:spPr bwMode="auto">
          <a:xfrm>
            <a:off x="1046163" y="284163"/>
            <a:ext cx="4098925" cy="301625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300"/>
              </a:lnSpc>
              <a:buFont typeface="AU Passata" pitchFamily="34" charset="0"/>
              <a:buNone/>
              <a:defRPr/>
            </a:pPr>
            <a:r>
              <a:rPr lang="en-US" sz="1100" cap="all" dirty="0">
                <a:solidFill>
                  <a:schemeClr val="bg2"/>
                </a:solidFill>
                <a:cs typeface="+mn-cs"/>
              </a:rPr>
              <a:t>AARHUS</a:t>
            </a:r>
          </a:p>
          <a:p>
            <a:pPr>
              <a:lnSpc>
                <a:spcPts val="1300"/>
              </a:lnSpc>
              <a:buFont typeface="AU Passata" pitchFamily="34" charset="0"/>
              <a:buNone/>
              <a:defRPr/>
            </a:pPr>
            <a:r>
              <a:rPr lang="en-US" sz="1100" cap="all" dirty="0" smtClean="0">
                <a:solidFill>
                  <a:schemeClr val="bg2"/>
                </a:solidFill>
                <a:cs typeface="+mn-cs"/>
              </a:rPr>
              <a:t>UNIVERSITY</a:t>
            </a:r>
            <a:endParaRPr lang="en-US" sz="1100" cap="all" dirty="0">
              <a:solidFill>
                <a:schemeClr val="bg2"/>
              </a:solidFill>
              <a:cs typeface="+mn-cs"/>
            </a:endParaRPr>
          </a:p>
        </p:txBody>
      </p:sp>
      <p:sp>
        <p:nvSpPr>
          <p:cNvPr id="8" name="bmkOffUnitName02"/>
          <p:cNvSpPr txBox="1">
            <a:spLocks noChangeArrowheads="1"/>
          </p:cNvSpPr>
          <p:nvPr/>
        </p:nvSpPr>
        <p:spPr bwMode="auto">
          <a:xfrm>
            <a:off x="1047750" y="633413"/>
            <a:ext cx="4100513" cy="3603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080"/>
              </a:lnSpc>
              <a:buFont typeface="AU Passata" pitchFamily="34" charset="0"/>
              <a:buNone/>
              <a:defRPr/>
            </a:pPr>
            <a:endParaRPr lang="en-US" sz="900" cap="all">
              <a:solidFill>
                <a:schemeClr val="bg2"/>
              </a:solidFill>
              <a:cs typeface="+mn-cs"/>
            </a:endParaRPr>
          </a:p>
        </p:txBody>
      </p:sp>
      <p:sp>
        <p:nvSpPr>
          <p:cNvPr id="13" name="bmkSekundærtLogo02"/>
          <p:cNvSpPr>
            <a:spLocks noChangeArrowheads="1"/>
          </p:cNvSpPr>
          <p:nvPr/>
        </p:nvSpPr>
        <p:spPr bwMode="auto">
          <a:xfrm>
            <a:off x="293688" y="6305550"/>
            <a:ext cx="584200" cy="295275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3600"/>
              </a:lnSpc>
              <a:buFont typeface="AU Passata" pitchFamily="34" charset="0"/>
              <a:buNone/>
            </a:pPr>
            <a:endParaRPr lang="da-DK"/>
          </a:p>
        </p:txBody>
      </p:sp>
      <p:sp>
        <p:nvSpPr>
          <p:cNvPr id="14" name="Line 13"/>
          <p:cNvSpPr>
            <a:spLocks noChangeShapeType="1"/>
          </p:cNvSpPr>
          <p:nvPr userDrawn="1"/>
        </p:nvSpPr>
        <p:spPr bwMode="auto">
          <a:xfrm>
            <a:off x="287338" y="1774825"/>
            <a:ext cx="140335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5" name="bmkFldPresentationTitle03"/>
          <p:cNvSpPr txBox="1">
            <a:spLocks noChangeArrowheads="1"/>
          </p:cNvSpPr>
          <p:nvPr userDrawn="1"/>
        </p:nvSpPr>
        <p:spPr bwMode="auto">
          <a:xfrm>
            <a:off x="4572000" y="188913"/>
            <a:ext cx="4210050" cy="3603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>
            <a:lvl1pPr eaLnBrk="0" hangingPunct="0">
              <a:lnSpc>
                <a:spcPts val="3600"/>
              </a:lnSpc>
              <a:buFont typeface="AU Passata" pitchFamily="34" charset="0"/>
              <a:defRPr sz="3600">
                <a:solidFill>
                  <a:schemeClr val="tx1"/>
                </a:solidFill>
                <a:latin typeface="AU Passata" pitchFamily="34" charset="0"/>
              </a:defRPr>
            </a:lvl1pPr>
            <a:lvl2pPr marL="742950" indent="-285750" eaLnBrk="0" hangingPunct="0">
              <a:lnSpc>
                <a:spcPts val="3600"/>
              </a:lnSpc>
              <a:buFont typeface="AU Passata" pitchFamily="34" charset="0"/>
              <a:defRPr sz="3600">
                <a:solidFill>
                  <a:schemeClr val="tx1"/>
                </a:solidFill>
                <a:latin typeface="AU Passata" pitchFamily="34" charset="0"/>
              </a:defRPr>
            </a:lvl2pPr>
            <a:lvl3pPr marL="1143000" indent="-228600" eaLnBrk="0" hangingPunct="0">
              <a:lnSpc>
                <a:spcPts val="3600"/>
              </a:lnSpc>
              <a:buFont typeface="AU Passata" pitchFamily="34" charset="0"/>
              <a:defRPr sz="3600">
                <a:solidFill>
                  <a:schemeClr val="tx1"/>
                </a:solidFill>
                <a:latin typeface="AU Passata" pitchFamily="34" charset="0"/>
              </a:defRPr>
            </a:lvl3pPr>
            <a:lvl4pPr marL="1600200" indent="-228600" eaLnBrk="0" hangingPunct="0">
              <a:lnSpc>
                <a:spcPts val="3600"/>
              </a:lnSpc>
              <a:buFont typeface="AU Passata" pitchFamily="34" charset="0"/>
              <a:defRPr sz="3600">
                <a:solidFill>
                  <a:schemeClr val="tx1"/>
                </a:solidFill>
                <a:latin typeface="AU Passata" pitchFamily="34" charset="0"/>
              </a:defRPr>
            </a:lvl4pPr>
            <a:lvl5pPr marL="2057400" indent="-228600" eaLnBrk="0" hangingPunct="0">
              <a:lnSpc>
                <a:spcPts val="3600"/>
              </a:lnSpc>
              <a:buFont typeface="AU Passata" pitchFamily="34" charset="0"/>
              <a:defRPr sz="3600">
                <a:solidFill>
                  <a:schemeClr val="tx1"/>
                </a:solidFill>
                <a:latin typeface="AU Passata" pitchFamily="34" charset="0"/>
              </a:defRPr>
            </a:lvl5pPr>
            <a:lvl6pPr marL="25146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defRPr sz="3600">
                <a:solidFill>
                  <a:schemeClr val="tx1"/>
                </a:solidFill>
                <a:latin typeface="AU Passata" pitchFamily="34" charset="0"/>
              </a:defRPr>
            </a:lvl6pPr>
            <a:lvl7pPr marL="29718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defRPr sz="3600">
                <a:solidFill>
                  <a:schemeClr val="tx1"/>
                </a:solidFill>
                <a:latin typeface="AU Passata" pitchFamily="34" charset="0"/>
              </a:defRPr>
            </a:lvl7pPr>
            <a:lvl8pPr marL="34290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defRPr sz="3600">
                <a:solidFill>
                  <a:schemeClr val="tx1"/>
                </a:solidFill>
                <a:latin typeface="AU Passata" pitchFamily="34" charset="0"/>
              </a:defRPr>
            </a:lvl8pPr>
            <a:lvl9pPr marL="3886200" indent="-2286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defRPr sz="3600">
                <a:solidFill>
                  <a:schemeClr val="tx1"/>
                </a:solidFill>
                <a:latin typeface="AU Passata" pitchFamily="34" charset="0"/>
              </a:defRPr>
            </a:lvl9pPr>
          </a:lstStyle>
          <a:p>
            <a:pPr algn="r" eaLnBrk="1" hangingPunct="1">
              <a:lnSpc>
                <a:spcPts val="1200"/>
              </a:lnSpc>
              <a:defRPr/>
            </a:pPr>
            <a:r>
              <a:rPr lang="da-DK" sz="1200" b="1" dirty="0" smtClean="0">
                <a:solidFill>
                  <a:schemeClr val="bg2"/>
                </a:solidFill>
                <a:cs typeface="+mn-cs"/>
              </a:rPr>
              <a:t>Department of bioscience</a:t>
            </a:r>
            <a:endParaRPr lang="en-US" sz="1200" dirty="0" smtClean="0">
              <a:solidFill>
                <a:srgbClr val="0070C0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1187450"/>
            <a:ext cx="8564562" cy="510909"/>
          </a:xfrm>
        </p:spPr>
        <p:txBody>
          <a:bodyPr>
            <a:spAutoFit/>
          </a:bodyPr>
          <a:lstStyle/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9" y="1916113"/>
            <a:ext cx="8566150" cy="374342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416122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5497C0-49F5-411D-A792-9D23213C3481}" type="slidenum">
              <a:rPr lang="en-GB" altLang="nb-NO"/>
              <a:pPr/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xmlns="" val="950483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231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988046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747225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55871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dirty="0" smtClean="0"/>
              <a:t>Nikolai Friberg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F37D9-1911-45C7-A230-7CFE9DC0FC48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7811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280311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870569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445188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771362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135876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554655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157339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94352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BEFB3B-AD47-4088-8F77-7171CCFE1B93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97BFA-7DA8-4F6A-9CC2-4FC5BB17C6A4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53798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EC9D3C-0A21-4854-93CD-BECEF6F7FE10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03D73-82B5-4F1E-A617-9079BFB452E0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346391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F2158B-5C07-4D9F-8978-475CCAAA6901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08221-F66D-4D88-ACAA-EA59E48B41B6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44301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FB35F-E2CA-4519-9D04-CACE546B3AFF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B00F0-8CB5-42AF-8CCD-5A4E291534C0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06912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100F9E-6AE4-4935-AA1C-39E155F45CC4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59820-22D6-438B-9ACC-C6121BCBE943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67790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B62858-5AAF-4938-8027-573C6260A7A9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3B294-7C88-4B40-BD33-0F1A014CCFF1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50072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n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7152DF-FFF8-4AD2-9FA3-26787839206C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7221B-76C1-4D89-973C-38A729EF7C5B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51619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  <a:endParaRPr lang="nn-NO" smtClean="0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410200" y="6400800"/>
            <a:ext cx="21859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fld id="{38E65A6B-B26D-4ACA-97A1-BD7D102813F4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62200" y="6400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740650" y="6400800"/>
            <a:ext cx="9461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fld id="{9EEB29C6-BB46-4979-BA05-6EABEDDD2461}" type="slidenum">
              <a:rPr lang="nn-NO"/>
              <a:pPr/>
              <a:t>‹#›</a:t>
            </a:fld>
            <a:endParaRPr lang="nn-NO"/>
          </a:p>
        </p:txBody>
      </p:sp>
      <p:pic>
        <p:nvPicPr>
          <p:cNvPr id="1031" name="Bilde 6" descr="NIVA_logo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575" y="6400800"/>
            <a:ext cx="9874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ett linje 8"/>
          <p:cNvCxnSpPr>
            <a:cxnSpLocks noChangeShapeType="1"/>
          </p:cNvCxnSpPr>
          <p:nvPr/>
        </p:nvCxnSpPr>
        <p:spPr bwMode="auto">
          <a:xfrm rot="5400000">
            <a:off x="5180807" y="6706394"/>
            <a:ext cx="3048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0" name="Picture 9" descr="logo_reform_rgb_high_res"/>
          <p:cNvPicPr/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7805" y="6122035"/>
            <a:ext cx="2519045" cy="7073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8" r:id="rId14"/>
    <p:sldLayoutId id="2147483679" r:id="rId15"/>
    <p:sldLayoutId id="2147483680" r:id="rId16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558ED5"/>
          </a:solidFill>
          <a:latin typeface="+mj-lt"/>
          <a:ea typeface="Geneva" pitchFamily="-107" charset="-128"/>
          <a:cs typeface="Geneva" pitchFamily="-107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1569C-D83A-41D4-9C0A-A032DE6F3040}" type="datetimeFigureOut">
              <a:rPr lang="nb-NO" smtClean="0"/>
              <a:pPr/>
              <a:t>28.08.2015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6CEAC-0B69-4B12-BE23-2DC5E8711B5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57892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-Diagramm3.xls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hyperlink" Target="http://upload.wikimedia.org/wikipedia/commons/7/77/Dytiscus_latissimus.jpg" TargetMode="Externa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upload.wikimedia.org/wikipedia/commons/b/b1/SteinfliegenLarve2.JPG" TargetMode="Externa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jpeg"/><Relationship Id="rId5" Type="http://schemas.openxmlformats.org/officeDocument/2006/relationships/oleObject" Target="../embeddings/Microsoft_Office_Excel-Diagramm2.xls"/><Relationship Id="rId4" Type="http://schemas.openxmlformats.org/officeDocument/2006/relationships/oleObject" Target="../embeddings/Microsoft_Office_Excel-Diagramm1.xls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8153400" cy="1470025"/>
          </a:xfrm>
        </p:spPr>
        <p:txBody>
          <a:bodyPr/>
          <a:lstStyle/>
          <a:p>
            <a:pPr algn="ctr"/>
            <a:r>
              <a:rPr lang="nb-NO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</a:t>
            </a:r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hydromorphology</a:t>
            </a:r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nb-NO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biotic</a:t>
            </a:r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responses</a:t>
            </a:r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nb-NO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nb-NO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assessing</a:t>
            </a:r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river </a:t>
            </a:r>
            <a:r>
              <a:rPr lang="nb-NO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</a:t>
            </a:r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outcomes</a:t>
            </a:r>
            <a:r>
              <a:rPr lang="nb-N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b-N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a-DK" sz="36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a-DK" sz="36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a-DK" sz="36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eneva" pitchFamily="34" charset="0"/>
              <a:cs typeface="Geneva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9552" y="3886200"/>
            <a:ext cx="7918648" cy="2279104"/>
          </a:xfrm>
        </p:spPr>
        <p:txBody>
          <a:bodyPr/>
          <a:lstStyle/>
          <a:p>
            <a:pPr algn="ctr"/>
            <a:r>
              <a:rPr lang="da-DK" noProof="0" dirty="0" smtClean="0"/>
              <a:t>Nikolai Friberg</a:t>
            </a:r>
          </a:p>
          <a:p>
            <a:pPr algn="ctr"/>
            <a:r>
              <a:rPr lang="da-DK" sz="2000" i="1" dirty="0" smtClean="0"/>
              <a:t>Research Manager – Section of Freshwater Ecology</a:t>
            </a:r>
          </a:p>
          <a:p>
            <a:pPr algn="ctr"/>
            <a:r>
              <a:rPr lang="da-DK" sz="2000" i="1" dirty="0" smtClean="0"/>
              <a:t>Norwegian Institute for Water Research (NIVA)</a:t>
            </a:r>
          </a:p>
          <a:p>
            <a:pPr algn="ctr"/>
            <a:r>
              <a:rPr lang="da-DK" sz="2000" i="1" dirty="0"/>
              <a:t>Cheney honoury fellow, </a:t>
            </a:r>
            <a:r>
              <a:rPr lang="da-DK" sz="2000" i="1" dirty="0" smtClean="0"/>
              <a:t>water@leeds, University of Leeds</a:t>
            </a:r>
            <a:endParaRPr lang="da-DK" sz="2000" i="1" dirty="0"/>
          </a:p>
          <a:p>
            <a:pPr algn="ctr"/>
            <a:endParaRPr lang="da-DK" sz="2000" i="1" noProof="0" dirty="0" smtClean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7C9D4-349F-42FB-A14F-D0A1D20EB1CD}" type="slidenum">
              <a:rPr lang="nn-NO"/>
              <a:pPr/>
              <a:t>1</a:t>
            </a:fld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9431" y="260648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nb-NO" sz="3600" dirty="0" smtClean="0">
                <a:solidFill>
                  <a:schemeClr val="accent1"/>
                </a:solidFill>
              </a:rPr>
              <a:t>Good habitat conditions lower the effects of pesticides or?</a:t>
            </a: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1692275" y="6353175"/>
            <a:ext cx="4233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altLang="nb-NO" sz="1400"/>
              <a:t>Rasmussen et al. 2012, </a:t>
            </a:r>
            <a:r>
              <a:rPr lang="da-DK" altLang="nb-NO" sz="1400" i="1"/>
              <a:t>Environ. Poll. </a:t>
            </a:r>
            <a:r>
              <a:rPr lang="da-DK" altLang="nb-NO" sz="1400" b="1"/>
              <a:t>164</a:t>
            </a:r>
            <a:r>
              <a:rPr lang="da-DK" altLang="nb-NO" sz="1400"/>
              <a:t>, 142-149</a:t>
            </a:r>
          </a:p>
        </p:txBody>
      </p:sp>
      <p:pic>
        <p:nvPicPr>
          <p:cNvPr id="8196" name="Picture 8" descr="SPEAR ph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4" y="2065338"/>
            <a:ext cx="5040312" cy="401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7" name="Straight Connector 2"/>
          <p:cNvCxnSpPr>
            <a:cxnSpLocks noChangeShapeType="1"/>
          </p:cNvCxnSpPr>
          <p:nvPr/>
        </p:nvCxnSpPr>
        <p:spPr bwMode="auto">
          <a:xfrm>
            <a:off x="2288952" y="3717032"/>
            <a:ext cx="4321175" cy="1296988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8" name="Straight Connector 6"/>
          <p:cNvCxnSpPr>
            <a:cxnSpLocks noChangeShapeType="1"/>
          </p:cNvCxnSpPr>
          <p:nvPr/>
        </p:nvCxnSpPr>
        <p:spPr bwMode="auto">
          <a:xfrm>
            <a:off x="2282850" y="3286125"/>
            <a:ext cx="4319587" cy="1295400"/>
          </a:xfrm>
          <a:prstGeom prst="line">
            <a:avLst/>
          </a:prstGeom>
          <a:noFill/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9" name="Up-Down Arrow 4"/>
          <p:cNvSpPr>
            <a:spLocks noChangeArrowheads="1"/>
          </p:cNvSpPr>
          <p:nvPr/>
        </p:nvSpPr>
        <p:spPr bwMode="auto">
          <a:xfrm flipH="1">
            <a:off x="4149725" y="3860800"/>
            <a:ext cx="215900" cy="431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xmlns="" val="15164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59" y="1124744"/>
            <a:ext cx="4437541" cy="4171952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93349" y="5325113"/>
            <a:ext cx="16382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+mn-lt"/>
              </a:rPr>
              <a:t>Low Total P</a:t>
            </a:r>
            <a:endParaRPr lang="en-US" sz="2000" dirty="0">
              <a:latin typeface="+mn-lt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379" y="1232696"/>
            <a:ext cx="4203322" cy="4092417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848090" y="5296696"/>
            <a:ext cx="16254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latin typeface="+mn-lt"/>
              </a:rPr>
              <a:t>HighTotal</a:t>
            </a:r>
            <a:r>
              <a:rPr lang="en-US" sz="2000" dirty="0" smtClean="0">
                <a:latin typeface="+mn-lt"/>
              </a:rPr>
              <a:t> P</a:t>
            </a:r>
            <a:endParaRPr lang="en-US" sz="20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5730903"/>
            <a:ext cx="7992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>
                <a:latin typeface="+mn-lt"/>
              </a:rPr>
              <a:t>In HYMO simple and </a:t>
            </a:r>
            <a:r>
              <a:rPr lang="nb-NO" sz="2000" dirty="0" err="1" smtClean="0">
                <a:latin typeface="+mn-lt"/>
              </a:rPr>
              <a:t>complex</a:t>
            </a:r>
            <a:r>
              <a:rPr lang="nb-NO" sz="2000" dirty="0" smtClean="0">
                <a:latin typeface="+mn-lt"/>
              </a:rPr>
              <a:t> </a:t>
            </a:r>
            <a:r>
              <a:rPr lang="nb-NO" sz="2000" dirty="0" err="1" smtClean="0">
                <a:latin typeface="+mn-lt"/>
              </a:rPr>
              <a:t>stream</a:t>
            </a:r>
            <a:r>
              <a:rPr lang="nb-NO" sz="2000" dirty="0" smtClean="0">
                <a:latin typeface="+mn-lt"/>
              </a:rPr>
              <a:t> </a:t>
            </a:r>
            <a:r>
              <a:rPr lang="nb-NO" sz="2000" dirty="0" err="1" smtClean="0">
                <a:latin typeface="+mn-lt"/>
              </a:rPr>
              <a:t>channels</a:t>
            </a:r>
            <a:r>
              <a:rPr lang="nb-NO" dirty="0" smtClean="0">
                <a:latin typeface="+mn-lt"/>
              </a:rPr>
              <a:t> </a:t>
            </a:r>
          </a:p>
          <a:p>
            <a:r>
              <a:rPr lang="nb-NO" dirty="0" smtClean="0">
                <a:latin typeface="+mn-lt"/>
              </a:rPr>
              <a:t>(</a:t>
            </a:r>
            <a:r>
              <a:rPr lang="nb-NO" dirty="0" err="1" smtClean="0">
                <a:latin typeface="+mn-lt"/>
              </a:rPr>
              <a:t>Sandin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unpublished</a:t>
            </a:r>
            <a:r>
              <a:rPr lang="nb-NO" dirty="0" smtClean="0">
                <a:latin typeface="+mn-lt"/>
              </a:rPr>
              <a:t>, STAR </a:t>
            </a:r>
            <a:r>
              <a:rPr lang="nb-NO" dirty="0" err="1" smtClean="0">
                <a:latin typeface="+mn-lt"/>
              </a:rPr>
              <a:t>project</a:t>
            </a:r>
            <a:r>
              <a:rPr lang="nb-NO" dirty="0" smtClean="0">
                <a:latin typeface="+mn-lt"/>
              </a:rPr>
              <a:t>)</a:t>
            </a:r>
            <a:endParaRPr lang="nb-NO" dirty="0">
              <a:latin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err="1" smtClean="0"/>
              <a:t>Good</a:t>
            </a:r>
            <a:r>
              <a:rPr lang="nb-NO" sz="2800" dirty="0" smtClean="0"/>
              <a:t> HYMO </a:t>
            </a:r>
            <a:r>
              <a:rPr lang="nb-NO" sz="2800" dirty="0" err="1" smtClean="0"/>
              <a:t>conditions</a:t>
            </a:r>
            <a:r>
              <a:rPr lang="nb-NO" sz="2800" dirty="0" smtClean="0"/>
              <a:t> </a:t>
            </a:r>
            <a:r>
              <a:rPr lang="nb-NO" sz="2800" dirty="0" err="1" smtClean="0"/>
              <a:t>can</a:t>
            </a:r>
            <a:r>
              <a:rPr lang="nb-NO" sz="2800" dirty="0" smtClean="0"/>
              <a:t> </a:t>
            </a:r>
            <a:r>
              <a:rPr lang="nb-NO" sz="2800" dirty="0" err="1" smtClean="0"/>
              <a:t>mitigate</a:t>
            </a:r>
            <a:r>
              <a:rPr lang="nb-NO" sz="2800" dirty="0" smtClean="0"/>
              <a:t> </a:t>
            </a:r>
            <a:r>
              <a:rPr lang="nb-NO" sz="2800" dirty="0" err="1" smtClean="0"/>
              <a:t>other</a:t>
            </a:r>
            <a:r>
              <a:rPr lang="nb-NO" sz="2800" dirty="0" smtClean="0"/>
              <a:t> </a:t>
            </a:r>
            <a:r>
              <a:rPr lang="nb-NO" sz="2800" dirty="0" err="1" smtClean="0"/>
              <a:t>effects</a:t>
            </a:r>
            <a:r>
              <a:rPr lang="nb-NO" sz="2800" dirty="0" smtClean="0"/>
              <a:t> </a:t>
            </a:r>
            <a:r>
              <a:rPr lang="nb-NO" sz="2800" dirty="0" err="1" smtClean="0"/>
              <a:t>of</a:t>
            </a:r>
            <a:r>
              <a:rPr lang="nb-NO" sz="2800" dirty="0" smtClean="0"/>
              <a:t> </a:t>
            </a:r>
            <a:r>
              <a:rPr lang="nb-NO" sz="2800" dirty="0" err="1" smtClean="0"/>
              <a:t>other</a:t>
            </a:r>
            <a:r>
              <a:rPr lang="nb-NO" sz="2800" dirty="0" smtClean="0"/>
              <a:t> </a:t>
            </a:r>
            <a:r>
              <a:rPr lang="nb-NO" sz="2800" dirty="0" err="1" smtClean="0"/>
              <a:t>stressors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xmlns="" val="228737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92163" y="1208946"/>
            <a:ext cx="7532687" cy="360362"/>
          </a:xfrm>
        </p:spPr>
        <p:txBody>
          <a:bodyPr/>
          <a:lstStyle/>
          <a:p>
            <a:r>
              <a:rPr lang="en-US" sz="3600" b="1" dirty="0" smtClean="0"/>
              <a:t>What is the problem?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6626" y="1729946"/>
            <a:ext cx="8044249" cy="5146024"/>
          </a:xfrm>
        </p:spPr>
        <p:txBody>
          <a:bodyPr/>
          <a:lstStyle/>
          <a:p>
            <a:r>
              <a:rPr lang="en-US" sz="1800" dirty="0" smtClean="0"/>
              <a:t>Assessment systems were developed primarily to be sensitive to water quality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Focus on </a:t>
            </a:r>
            <a:r>
              <a:rPr lang="en-US" sz="1800" dirty="0" err="1" smtClean="0"/>
              <a:t>macroinvertebrates</a:t>
            </a:r>
            <a:endParaRPr lang="en-US" sz="1800" dirty="0" smtClean="0"/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Sampling method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Metrics based on primarily sensitivity towards oxygen concentration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err="1" smtClean="0"/>
              <a:t>Hydromorphology</a:t>
            </a:r>
            <a:endParaRPr lang="en-US" sz="1800" dirty="0" smtClean="0"/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Measured on a different spatial scale than </a:t>
            </a:r>
            <a:r>
              <a:rPr lang="en-US" sz="1800" dirty="0" err="1" smtClean="0"/>
              <a:t>macroinvertebrates</a:t>
            </a:r>
            <a:endParaRPr lang="en-US" sz="1800" dirty="0" smtClean="0"/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Static rather than dynamic measurements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Hydrology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Few hydrological stations compared with biological monitoring stations and often not at the same place</a:t>
            </a:r>
          </a:p>
          <a:p>
            <a:pPr lvl="1">
              <a:buFont typeface="Arial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19137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/>
              <a:t>A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tendency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of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overreliance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on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the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explanatory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power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of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local</a:t>
            </a:r>
            <a:r>
              <a:rPr lang="nb-NO" sz="3200" b="1" dirty="0" smtClean="0"/>
              <a:t> </a:t>
            </a:r>
            <a:r>
              <a:rPr lang="nb-NO" sz="3200" b="1" i="1" u="sng" dirty="0" err="1" smtClean="0"/>
              <a:t>environmental</a:t>
            </a:r>
            <a:r>
              <a:rPr lang="nb-NO" sz="3200" b="1" dirty="0" smtClean="0"/>
              <a:t> filters </a:t>
            </a:r>
            <a:r>
              <a:rPr lang="nb-NO" sz="3200" b="1" dirty="0" err="1" smtClean="0"/>
              <a:t>ignores</a:t>
            </a:r>
            <a:r>
              <a:rPr lang="nb-NO" sz="3200" b="1" dirty="0" smtClean="0"/>
              <a:t>:</a:t>
            </a:r>
            <a:endParaRPr lang="nb-NO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r>
              <a:rPr lang="nb-NO" dirty="0" err="1" smtClean="0"/>
              <a:t>Biotic</a:t>
            </a:r>
            <a:r>
              <a:rPr lang="nb-NO" dirty="0" smtClean="0"/>
              <a:t> </a:t>
            </a:r>
            <a:r>
              <a:rPr lang="nb-NO" dirty="0" err="1" smtClean="0"/>
              <a:t>interactions</a:t>
            </a:r>
            <a:r>
              <a:rPr lang="nb-NO" dirty="0" smtClean="0"/>
              <a:t> (alternative steady </a:t>
            </a:r>
            <a:r>
              <a:rPr lang="nb-NO" dirty="0" err="1" smtClean="0"/>
              <a:t>states</a:t>
            </a:r>
            <a:r>
              <a:rPr lang="nb-NO" dirty="0" smtClean="0"/>
              <a:t>)</a:t>
            </a:r>
          </a:p>
          <a:p>
            <a:r>
              <a:rPr lang="nb-NO" dirty="0" err="1" smtClean="0"/>
              <a:t>Dispersal</a:t>
            </a:r>
            <a:r>
              <a:rPr lang="nb-NO" dirty="0" smtClean="0"/>
              <a:t> (</a:t>
            </a:r>
            <a:r>
              <a:rPr lang="nb-NO" dirty="0" err="1" smtClean="0"/>
              <a:t>meta-community</a:t>
            </a:r>
            <a:r>
              <a:rPr lang="nb-NO" dirty="0" smtClean="0"/>
              <a:t> </a:t>
            </a:r>
            <a:r>
              <a:rPr lang="nb-NO" dirty="0" err="1" smtClean="0"/>
              <a:t>theory</a:t>
            </a:r>
            <a:r>
              <a:rPr lang="nb-NO" dirty="0" smtClean="0"/>
              <a:t>)</a:t>
            </a:r>
          </a:p>
          <a:p>
            <a:r>
              <a:rPr lang="nb-NO" dirty="0" err="1" smtClean="0"/>
              <a:t>Larger</a:t>
            </a:r>
            <a:r>
              <a:rPr lang="nb-NO" dirty="0" smtClean="0"/>
              <a:t> </a:t>
            </a:r>
            <a:r>
              <a:rPr lang="nb-NO" dirty="0" err="1" smtClean="0"/>
              <a:t>scales</a:t>
            </a:r>
            <a:r>
              <a:rPr lang="nb-NO" dirty="0" smtClean="0"/>
              <a:t> </a:t>
            </a:r>
            <a:r>
              <a:rPr lang="nb-NO" dirty="0" err="1" smtClean="0"/>
              <a:t>controls</a:t>
            </a:r>
            <a:r>
              <a:rPr lang="nb-NO" dirty="0" smtClean="0"/>
              <a:t> (temporal and spatial)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local</a:t>
            </a:r>
            <a:r>
              <a:rPr lang="nb-NO" dirty="0" smtClean="0"/>
              <a:t> </a:t>
            </a:r>
            <a:r>
              <a:rPr lang="nb-NO" dirty="0" err="1" smtClean="0"/>
              <a:t>conditions</a:t>
            </a:r>
            <a:endParaRPr lang="nb-NO" dirty="0" smtClean="0"/>
          </a:p>
          <a:p>
            <a:r>
              <a:rPr lang="nb-NO" dirty="0" err="1" smtClean="0"/>
              <a:t>Interaction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multiple </a:t>
            </a:r>
            <a:r>
              <a:rPr lang="nb-NO" dirty="0" err="1" smtClean="0"/>
              <a:t>stressors</a:t>
            </a:r>
            <a:r>
              <a:rPr lang="nb-NO" dirty="0" smtClean="0"/>
              <a:t> </a:t>
            </a:r>
            <a:r>
              <a:rPr lang="nb-NO" dirty="0" err="1" smtClean="0"/>
              <a:t>across</a:t>
            </a:r>
            <a:r>
              <a:rPr lang="nb-NO" dirty="0" smtClean="0"/>
              <a:t> </a:t>
            </a:r>
            <a:r>
              <a:rPr lang="nb-NO" dirty="0" err="1" smtClean="0"/>
              <a:t>scales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410200" y="6400800"/>
            <a:ext cx="2185988" cy="365125"/>
          </a:xfrm>
          <a:prstGeom prst="rect">
            <a:avLst/>
          </a:prstGeom>
        </p:spPr>
        <p:txBody>
          <a:bodyPr/>
          <a:lstStyle/>
          <a:p>
            <a:fld id="{89216412-44D2-4364-90F9-9887B7D4224E}" type="datetime1">
              <a:rPr lang="nb-NO" smtClean="0"/>
              <a:pPr/>
              <a:t>28.08.2015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Forfatternavn</a:t>
            </a:r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37D9-1911-45C7-A230-7CFE9DC0FC48}" type="slidenum">
              <a:rPr lang="nn-NO" smtClean="0"/>
              <a:pPr/>
              <a:t>13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16076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da-DK" altLang="nb-NO" b="1" dirty="0" smtClean="0"/>
              <a:t>HYMO River </a:t>
            </a:r>
            <a:r>
              <a:rPr lang="da-DK" altLang="nb-NO" b="1" dirty="0"/>
              <a:t>R</a:t>
            </a:r>
            <a:r>
              <a:rPr lang="da-DK" altLang="nb-NO" b="1" dirty="0" smtClean="0"/>
              <a:t>estoration</a:t>
            </a:r>
            <a:endParaRPr lang="da-DK" altLang="nb-NO" b="1" dirty="0"/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4485652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a-DK" altLang="nb-NO" sz="2800" dirty="0" smtClean="0">
                <a:latin typeface="+mn-lt"/>
              </a:rPr>
              <a:t>Spawning gravel</a:t>
            </a:r>
            <a:endParaRPr lang="da-DK" altLang="nb-NO" sz="2800" dirty="0">
              <a:latin typeface="+mn-lt"/>
            </a:endParaRPr>
          </a:p>
          <a:p>
            <a:pPr>
              <a:buFontTx/>
              <a:buChar char="•"/>
            </a:pPr>
            <a:endParaRPr lang="da-DK" altLang="nb-NO" sz="2800" dirty="0">
              <a:latin typeface="+mn-lt"/>
            </a:endParaRPr>
          </a:p>
          <a:p>
            <a:pPr>
              <a:buFontTx/>
              <a:buChar char="•"/>
            </a:pPr>
            <a:r>
              <a:rPr lang="da-DK" altLang="nb-NO" sz="2800" dirty="0" smtClean="0">
                <a:latin typeface="+mn-lt"/>
              </a:rPr>
              <a:t>Remandering</a:t>
            </a:r>
            <a:endParaRPr lang="da-DK" altLang="nb-NO" sz="2800" dirty="0">
              <a:latin typeface="+mn-lt"/>
            </a:endParaRPr>
          </a:p>
          <a:p>
            <a:pPr>
              <a:buFontTx/>
              <a:buChar char="•"/>
            </a:pPr>
            <a:endParaRPr lang="da-DK" altLang="nb-NO" sz="2800" dirty="0">
              <a:latin typeface="+mn-lt"/>
            </a:endParaRPr>
          </a:p>
          <a:p>
            <a:pPr>
              <a:buFontTx/>
              <a:buChar char="•"/>
            </a:pPr>
            <a:r>
              <a:rPr lang="da-DK" altLang="nb-NO" sz="2800" dirty="0" smtClean="0">
                <a:latin typeface="+mn-lt"/>
              </a:rPr>
              <a:t>Floodplain restorations</a:t>
            </a:r>
            <a:endParaRPr lang="da-DK" altLang="nb-NO" sz="2800" dirty="0">
              <a:latin typeface="+mn-lt"/>
            </a:endParaRPr>
          </a:p>
          <a:p>
            <a:pPr>
              <a:buFontTx/>
              <a:buChar char="•"/>
            </a:pPr>
            <a:endParaRPr lang="da-DK" altLang="nb-NO" sz="2800" dirty="0">
              <a:latin typeface="+mn-lt"/>
            </a:endParaRPr>
          </a:p>
          <a:p>
            <a:pPr>
              <a:buFontTx/>
              <a:buChar char="•"/>
            </a:pPr>
            <a:r>
              <a:rPr lang="da-DK" altLang="nb-NO" sz="2800" dirty="0" smtClean="0">
                <a:latin typeface="+mn-lt"/>
              </a:rPr>
              <a:t>Removal of barriers</a:t>
            </a:r>
            <a:endParaRPr lang="da-DK" altLang="nb-NO" sz="2800" dirty="0">
              <a:latin typeface="+mn-lt"/>
            </a:endParaRPr>
          </a:p>
          <a:p>
            <a:pPr>
              <a:buFontTx/>
              <a:buChar char="•"/>
            </a:pPr>
            <a:endParaRPr lang="da-DK" altLang="nb-NO" dirty="0">
              <a:latin typeface="Tahoma" pitchFamily="34" charset="0"/>
            </a:endParaRPr>
          </a:p>
        </p:txBody>
      </p:sp>
      <p:pic>
        <p:nvPicPr>
          <p:cNvPr id="132100" name="Picture 4" descr="C:\WINNT\Profiles\tch\Desktop\HOH_Eksport\B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6"/>
          <a:stretch>
            <a:fillRect/>
          </a:stretch>
        </p:blipFill>
        <p:spPr bwMode="auto">
          <a:xfrm>
            <a:off x="5181600" y="1295400"/>
            <a:ext cx="3724275" cy="21542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2101" name="Picture 5" descr="I:\SILPROJ\Grafik_Ud\HOH_Foredrag\Fotoserie\Finland - WFREC - riverr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0127"/>
            <a:ext cx="3733800" cy="257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98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3" y="247650"/>
            <a:ext cx="3801088" cy="570163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00273"/>
            <a:ext cx="4101976" cy="56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7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How to single </a:t>
            </a:r>
            <a:r>
              <a:rPr lang="nb-NO" dirty="0" err="1" smtClean="0"/>
              <a:t>out</a:t>
            </a:r>
            <a:r>
              <a:rPr lang="nb-NO" dirty="0" smtClean="0"/>
              <a:t> </a:t>
            </a:r>
            <a:r>
              <a:rPr lang="nb-NO" dirty="0" err="1" smtClean="0"/>
              <a:t>effects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HYMO </a:t>
            </a:r>
            <a:r>
              <a:rPr lang="nb-NO" dirty="0" err="1" smtClean="0"/>
              <a:t>degradation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Measurements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important</a:t>
            </a:r>
            <a:r>
              <a:rPr lang="nb-NO" dirty="0" smtClean="0"/>
              <a:t> (and </a:t>
            </a:r>
            <a:r>
              <a:rPr lang="nb-NO" dirty="0" err="1" smtClean="0"/>
              <a:t>detailed</a:t>
            </a:r>
            <a:r>
              <a:rPr lang="nb-NO" dirty="0" smtClean="0"/>
              <a:t>) </a:t>
            </a:r>
            <a:r>
              <a:rPr lang="nb-NO" dirty="0" err="1" smtClean="0"/>
              <a:t>features</a:t>
            </a:r>
            <a:r>
              <a:rPr lang="nb-NO" dirty="0" smtClean="0"/>
              <a:t> at </a:t>
            </a:r>
            <a:r>
              <a:rPr lang="nb-NO" dirty="0" err="1" smtClean="0"/>
              <a:t>both</a:t>
            </a:r>
            <a:r>
              <a:rPr lang="nb-NO" dirty="0" smtClean="0"/>
              <a:t> 1) </a:t>
            </a:r>
            <a:r>
              <a:rPr lang="nb-NO" dirty="0" err="1" smtClean="0"/>
              <a:t>local</a:t>
            </a:r>
            <a:r>
              <a:rPr lang="nb-NO" dirty="0" smtClean="0"/>
              <a:t> and 2) </a:t>
            </a:r>
            <a:r>
              <a:rPr lang="nb-NO" dirty="0" err="1" smtClean="0"/>
              <a:t>larger</a:t>
            </a:r>
            <a:r>
              <a:rPr lang="nb-NO" dirty="0" smtClean="0"/>
              <a:t> (catchment/regional) </a:t>
            </a:r>
            <a:r>
              <a:rPr lang="nb-NO" dirty="0" err="1" smtClean="0"/>
              <a:t>scales</a:t>
            </a:r>
            <a:endParaRPr lang="nb-NO" dirty="0" smtClean="0"/>
          </a:p>
          <a:p>
            <a:r>
              <a:rPr lang="nb-NO" dirty="0" smtClean="0"/>
              <a:t>Robust </a:t>
            </a:r>
            <a:r>
              <a:rPr lang="nb-NO" dirty="0" err="1" smtClean="0"/>
              <a:t>statistical</a:t>
            </a:r>
            <a:r>
              <a:rPr lang="nb-NO" dirty="0" smtClean="0"/>
              <a:t> design </a:t>
            </a:r>
            <a:r>
              <a:rPr lang="nb-NO" dirty="0" err="1" smtClean="0"/>
              <a:t>such</a:t>
            </a:r>
            <a:r>
              <a:rPr lang="nb-NO" dirty="0" smtClean="0"/>
              <a:t> as a BACI design</a:t>
            </a:r>
          </a:p>
          <a:p>
            <a:r>
              <a:rPr lang="nb-NO" dirty="0" smtClean="0"/>
              <a:t>Control for </a:t>
            </a:r>
            <a:r>
              <a:rPr lang="nb-NO" dirty="0" err="1" smtClean="0"/>
              <a:t>confounding</a:t>
            </a:r>
            <a:r>
              <a:rPr lang="nb-NO" dirty="0" smtClean="0"/>
              <a:t> variables in </a:t>
            </a:r>
            <a:r>
              <a:rPr lang="nb-NO" dirty="0" err="1" smtClean="0"/>
              <a:t>both</a:t>
            </a:r>
            <a:r>
              <a:rPr lang="nb-NO" dirty="0" smtClean="0"/>
              <a:t> time and </a:t>
            </a:r>
            <a:r>
              <a:rPr lang="nb-NO" dirty="0" err="1" smtClean="0"/>
              <a:t>space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Nikolai Friberg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37D9-1911-45C7-A230-7CFE9DC0FC48}" type="slidenum">
              <a:rPr lang="nn-NO" smtClean="0"/>
              <a:pPr/>
              <a:t>16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0456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nb-NO" dirty="0" smtClean="0"/>
              <a:t>Even hydromorphology takes </a:t>
            </a:r>
            <a:r>
              <a:rPr lang="da-DK" altLang="nb-NO" b="1" dirty="0" smtClean="0"/>
              <a:t>time</a:t>
            </a:r>
            <a:r>
              <a:rPr lang="da-DK" altLang="nb-NO" dirty="0" smtClean="0"/>
              <a:t> to improve</a:t>
            </a:r>
          </a:p>
        </p:txBody>
      </p:sp>
      <p:graphicFrame>
        <p:nvGraphicFramePr>
          <p:cNvPr id="66563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1488904619"/>
              </p:ext>
            </p:extLst>
          </p:nvPr>
        </p:nvGraphicFramePr>
        <p:xfrm>
          <a:off x="1042988" y="1989138"/>
          <a:ext cx="6913388" cy="4211881"/>
        </p:xfrm>
        <a:graphic>
          <a:graphicData uri="http://schemas.openxmlformats.org/presentationml/2006/ole">
            <p:oleObj spid="_x0000_s18455" name="Chart" r:id="rId4" imgW="3924300" imgH="2390851" progId="Excel.Chart.8">
              <p:embed/>
            </p:oleObj>
          </a:graphicData>
        </a:graphic>
      </p:graphicFrame>
      <p:sp>
        <p:nvSpPr>
          <p:cNvPr id="66564" name="Text Box 11"/>
          <p:cNvSpPr txBox="1">
            <a:spLocks noChangeArrowheads="1"/>
          </p:cNvSpPr>
          <p:nvPr/>
        </p:nvSpPr>
        <p:spPr bwMode="auto">
          <a:xfrm>
            <a:off x="4284663" y="2060575"/>
            <a:ext cx="1439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a-DK" altLang="nb-NO" b="1">
                <a:solidFill>
                  <a:schemeClr val="accent2"/>
                </a:solidFill>
                <a:latin typeface="Verdana" pitchFamily="34" charset="0"/>
              </a:rPr>
              <a:t>N=210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4" y="635092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Gelså</a:t>
            </a:r>
            <a:r>
              <a:rPr lang="nb-NO" sz="1400" dirty="0" smtClean="0"/>
              <a:t> </a:t>
            </a:r>
            <a:r>
              <a:rPr lang="nb-NO" sz="1400" dirty="0" err="1" smtClean="0"/>
              <a:t>project</a:t>
            </a:r>
            <a:r>
              <a:rPr lang="nb-NO" sz="1400" dirty="0" smtClean="0"/>
              <a:t> – Kronvang </a:t>
            </a:r>
            <a:r>
              <a:rPr lang="nb-NO" sz="1400" dirty="0" err="1" smtClean="0"/>
              <a:t>upubl</a:t>
            </a:r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70080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>
                <a:latin typeface="+mn-lt"/>
              </a:rPr>
              <a:t>The River </a:t>
            </a:r>
            <a:r>
              <a:rPr lang="nb-NO" dirty="0" err="1" smtClean="0">
                <a:latin typeface="+mn-lt"/>
              </a:rPr>
              <a:t>Gelså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was</a:t>
            </a:r>
            <a:r>
              <a:rPr lang="nb-NO" dirty="0" smtClean="0">
                <a:latin typeface="+mn-lt"/>
              </a:rPr>
              <a:t> re-</a:t>
            </a:r>
            <a:r>
              <a:rPr lang="nb-NO" dirty="0" err="1" smtClean="0">
                <a:latin typeface="+mn-lt"/>
              </a:rPr>
              <a:t>meandered</a:t>
            </a:r>
            <a:r>
              <a:rPr lang="nb-NO" dirty="0" smtClean="0">
                <a:latin typeface="+mn-lt"/>
              </a:rPr>
              <a:t> in </a:t>
            </a:r>
            <a:r>
              <a:rPr lang="nb-NO" b="1" u="sng" dirty="0" smtClean="0">
                <a:latin typeface="+mn-lt"/>
              </a:rPr>
              <a:t>1989</a:t>
            </a:r>
            <a:endParaRPr lang="nb-NO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4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11430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altLang="nb-NO" sz="3000" b="1" dirty="0" smtClean="0"/>
              <a:t>+ the unmeasured: </a:t>
            </a:r>
            <a:r>
              <a:rPr lang="en-GB" altLang="nb-NO" sz="3000" dirty="0" smtClean="0"/>
              <a:t>Spatial variations in physical structure and </a:t>
            </a:r>
            <a:r>
              <a:rPr lang="en-GB" altLang="nb-NO" sz="3000" dirty="0" err="1" smtClean="0"/>
              <a:t>macroinvertebrates</a:t>
            </a:r>
            <a:r>
              <a:rPr lang="en-GB" altLang="nb-NO" sz="3000" dirty="0" smtClean="0"/>
              <a:t> in lowland stream riffles </a:t>
            </a:r>
          </a:p>
        </p:txBody>
      </p:sp>
      <p:pic>
        <p:nvPicPr>
          <p:cNvPr id="2053" name="Picture 5" descr="G:\PROJEKT\EUROSTAR\Dokumenter\Lokalitets information\Billeder\Tange Å\Tange7opstrø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3121025" cy="39020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PROJEKT\EUROSTAR\Dokumenter\Lokalitets information\Billeder\Tange Å\Tange2nedstrøm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4067175" cy="32543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628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762000"/>
          </a:xfrm>
        </p:spPr>
        <p:txBody>
          <a:bodyPr/>
          <a:lstStyle/>
          <a:p>
            <a:r>
              <a:rPr lang="en-GB" altLang="nb-NO" sz="2400" dirty="0" smtClean="0"/>
              <a:t>Spatial patterns: depth, current velocity and substratum</a:t>
            </a:r>
          </a:p>
        </p:txBody>
      </p:sp>
      <p:pic>
        <p:nvPicPr>
          <p:cNvPr id="11267" name="Picture 1029" descr="C:\Documents and Settings\tch\Desktop\Eksport_Georgia\MLP_Fig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4" t="911" r="2682"/>
          <a:stretch>
            <a:fillRect/>
          </a:stretch>
        </p:blipFill>
        <p:spPr bwMode="auto">
          <a:xfrm>
            <a:off x="1043608" y="1124744"/>
            <a:ext cx="6696744" cy="475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8374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Lecture</a:t>
            </a:r>
            <a:r>
              <a:rPr lang="nb-NO" dirty="0" smtClean="0"/>
              <a:t> </a:t>
            </a:r>
            <a:r>
              <a:rPr lang="nb-NO" dirty="0" err="1" smtClean="0"/>
              <a:t>outline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Drivers of community composition in lotic organisms</a:t>
            </a:r>
          </a:p>
          <a:p>
            <a:r>
              <a:rPr lang="en-US" sz="2400" dirty="0" smtClean="0"/>
              <a:t>Sensitivity of </a:t>
            </a:r>
            <a:r>
              <a:rPr lang="en-US" sz="2400" dirty="0" err="1" smtClean="0"/>
              <a:t>biomonitoring</a:t>
            </a:r>
            <a:r>
              <a:rPr lang="en-US" sz="2400" dirty="0" smtClean="0"/>
              <a:t> metrics towards HYMO change</a:t>
            </a:r>
          </a:p>
          <a:p>
            <a:r>
              <a:rPr lang="en-US" sz="2400" dirty="0" smtClean="0"/>
              <a:t>Interaction between HYMO and other stressors</a:t>
            </a:r>
          </a:p>
          <a:p>
            <a:r>
              <a:rPr lang="en-US" sz="2400" dirty="0" smtClean="0"/>
              <a:t>The influence of confounding variables in assessing HYMO restoration effectiveness</a:t>
            </a:r>
          </a:p>
          <a:p>
            <a:r>
              <a:rPr lang="en-US" sz="2400" dirty="0" smtClean="0"/>
              <a:t>HYMO restorations and how they resemble natural conditions</a:t>
            </a:r>
          </a:p>
          <a:p>
            <a:r>
              <a:rPr lang="en-US" sz="2400" dirty="0" smtClean="0"/>
              <a:t>Ways to assess HYMO restorations</a:t>
            </a:r>
          </a:p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Nikolai Friberg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37D9-1911-45C7-A230-7CFE9DC0FC48}" type="slidenum">
              <a:rPr lang="nn-NO" smtClean="0"/>
              <a:pPr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319919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b-NO" sz="2800" dirty="0" smtClean="0"/>
              <a:t>Stream bed stability - stones and penetrometer measurements</a:t>
            </a:r>
          </a:p>
        </p:txBody>
      </p:sp>
      <p:pic>
        <p:nvPicPr>
          <p:cNvPr id="13315" name="Picture 6" descr="C:\Documents and Settings\tch\Desktop\Eksport_Georgia\MLP_Fig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2" t="13231" r="2347" b="15297"/>
          <a:stretch>
            <a:fillRect/>
          </a:stretch>
        </p:blipFill>
        <p:spPr bwMode="auto">
          <a:xfrm>
            <a:off x="609600" y="1981200"/>
            <a:ext cx="5495925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C:\Documents and Settings\tch\Desktop\Eksport_Georgia\MLP_Nyf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9" t="10391" r="48756" b="2324"/>
          <a:stretch>
            <a:fillRect/>
          </a:stretch>
        </p:blipFill>
        <p:spPr bwMode="auto">
          <a:xfrm>
            <a:off x="6248400" y="1600200"/>
            <a:ext cx="2439988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8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4775"/>
            <a:ext cx="8229600" cy="1143000"/>
          </a:xfrm>
        </p:spPr>
        <p:txBody>
          <a:bodyPr/>
          <a:lstStyle/>
          <a:p>
            <a:r>
              <a:rPr lang="en-GB" altLang="nb-NO" sz="2800" dirty="0" err="1" smtClean="0"/>
              <a:t>Macroinvertebrates</a:t>
            </a:r>
            <a:r>
              <a:rPr lang="en-GB" altLang="nb-NO" sz="2800" dirty="0" smtClean="0"/>
              <a:t> – particle size</a:t>
            </a:r>
          </a:p>
        </p:txBody>
      </p:sp>
      <p:pic>
        <p:nvPicPr>
          <p:cNvPr id="16387" name="Picture 3" descr="C:\Documents and Settings\tch\Desktop\Eksport_Georgia\MLP_Fig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6" t="1395" r="3200" b="1793"/>
          <a:stretch>
            <a:fillRect/>
          </a:stretch>
        </p:blipFill>
        <p:spPr bwMode="auto">
          <a:xfrm>
            <a:off x="1371601" y="1556793"/>
            <a:ext cx="619751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1371600" y="1038225"/>
            <a:ext cx="6934200" cy="352425"/>
            <a:chOff x="864" y="614"/>
            <a:chExt cx="4368" cy="222"/>
          </a:xfrm>
        </p:grpSpPr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864" y="614"/>
              <a:ext cx="19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/>
              <a:r>
                <a:rPr lang="en-GB" altLang="nb-NO" sz="1600" b="1">
                  <a:latin typeface="Helvetica" pitchFamily="34" charset="0"/>
                </a:rPr>
                <a:t>Upstream riffle</a:t>
              </a:r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3264" y="624"/>
              <a:ext cx="19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/>
              <a:r>
                <a:rPr lang="en-GB" altLang="nb-NO" sz="1600" b="1">
                  <a:latin typeface="Helvetica" pitchFamily="34" charset="0"/>
                </a:rPr>
                <a:t>Downstream riffle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5133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8153400" cy="1470025"/>
          </a:xfrm>
        </p:spPr>
        <p:txBody>
          <a:bodyPr/>
          <a:lstStyle/>
          <a:p>
            <a:pPr algn="ctr"/>
            <a:r>
              <a:rPr lang="nb-NO" sz="3200" dirty="0" smtClean="0"/>
              <a:t>Catchment </a:t>
            </a:r>
            <a:r>
              <a:rPr lang="nb-NO" sz="3200" dirty="0" err="1" smtClean="0"/>
              <a:t>scale</a:t>
            </a:r>
            <a:r>
              <a:rPr lang="nb-NO" sz="3200" dirty="0" smtClean="0"/>
              <a:t> </a:t>
            </a:r>
            <a:r>
              <a:rPr lang="nb-NO" sz="3200" dirty="0" err="1" smtClean="0"/>
              <a:t>impacts</a:t>
            </a:r>
            <a:r>
              <a:rPr lang="nb-NO" sz="3200" dirty="0" smtClean="0"/>
              <a:t>: </a:t>
            </a:r>
            <a:r>
              <a:rPr lang="nb-NO" sz="3200" dirty="0" err="1" smtClean="0"/>
              <a:t>Upstream</a:t>
            </a:r>
            <a:r>
              <a:rPr lang="nb-NO" sz="3200" dirty="0" smtClean="0"/>
              <a:t> </a:t>
            </a:r>
            <a:r>
              <a:rPr lang="nb-NO" sz="3200" dirty="0" err="1" smtClean="0"/>
              <a:t>perturbations</a:t>
            </a:r>
            <a:endParaRPr lang="nb-NO" sz="3200" dirty="0"/>
          </a:p>
        </p:txBody>
      </p:sp>
      <p:pic>
        <p:nvPicPr>
          <p:cNvPr id="12" name="Picture 4" descr="Gy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41488"/>
            <a:ext cx="3967163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Rillev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5576" y="4111312"/>
            <a:ext cx="39671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o 3"/>
          <p:cNvGrpSpPr>
            <a:grpSpLocks/>
          </p:cNvGrpSpPr>
          <p:nvPr/>
        </p:nvGrpSpPr>
        <p:grpSpPr bwMode="auto">
          <a:xfrm>
            <a:off x="179512" y="1649971"/>
            <a:ext cx="3829385" cy="2494881"/>
            <a:chOff x="2867555" y="1727200"/>
            <a:chExt cx="6107113" cy="4555066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01" t="1284" r="1150"/>
            <a:stretch/>
          </p:blipFill>
          <p:spPr bwMode="auto">
            <a:xfrm>
              <a:off x="2956455" y="1727200"/>
              <a:ext cx="6018213" cy="4472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924705" y="5515682"/>
              <a:ext cx="1393825" cy="766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867555" y="1728788"/>
              <a:ext cx="1095375" cy="1303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872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153400" cy="1470025"/>
          </a:xfrm>
        </p:spPr>
        <p:txBody>
          <a:bodyPr/>
          <a:lstStyle/>
          <a:p>
            <a:pPr algn="ctr"/>
            <a:r>
              <a:rPr lang="nb-NO" dirty="0" err="1" smtClean="0"/>
              <a:t>Clogging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sediment</a:t>
            </a:r>
            <a:endParaRPr lang="nb-NO" dirty="0"/>
          </a:p>
        </p:txBody>
      </p:sp>
      <p:pic>
        <p:nvPicPr>
          <p:cNvPr id="4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831512"/>
            <a:ext cx="4752528" cy="38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7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da-DK" altLang="nb-NO" noProof="0" dirty="0" smtClean="0"/>
              <a:t>Potential links</a:t>
            </a:r>
            <a:endParaRPr lang="da-DK" altLang="nb-NO" noProof="0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700808"/>
            <a:ext cx="3784600" cy="4114800"/>
          </a:xfrm>
        </p:spPr>
        <p:txBody>
          <a:bodyPr/>
          <a:lstStyle/>
          <a:p>
            <a:r>
              <a:rPr lang="da-DK" altLang="nb-NO" sz="2400" i="1" noProof="0" dirty="0" smtClean="0"/>
              <a:t>Loss of hyporheric zone (macroinverts, fish)</a:t>
            </a:r>
          </a:p>
          <a:p>
            <a:r>
              <a:rPr lang="da-DK" altLang="nb-NO" sz="2400" i="1" noProof="0" dirty="0" smtClean="0"/>
              <a:t>Low oxygen levels</a:t>
            </a:r>
          </a:p>
          <a:p>
            <a:r>
              <a:rPr lang="da-DK" altLang="nb-NO" sz="2400" i="1" dirty="0" smtClean="0"/>
              <a:t>(macroinverts)</a:t>
            </a:r>
            <a:endParaRPr lang="da-DK" altLang="nb-NO" sz="2400" i="1" dirty="0"/>
          </a:p>
          <a:p>
            <a:r>
              <a:rPr lang="da-DK" altLang="nb-NO" sz="2400" i="1" noProof="0" dirty="0" smtClean="0"/>
              <a:t>Scouring at high flows</a:t>
            </a:r>
          </a:p>
          <a:p>
            <a:r>
              <a:rPr lang="da-DK" altLang="nb-NO" sz="2400" i="1" dirty="0" smtClean="0"/>
              <a:t>(perifyton)</a:t>
            </a:r>
          </a:p>
          <a:p>
            <a:r>
              <a:rPr lang="da-DK" altLang="nb-NO" sz="2400" i="1" noProof="0" dirty="0" smtClean="0"/>
              <a:t>Biotic interactions (realised habitat)</a:t>
            </a:r>
            <a:endParaRPr lang="da-DK" altLang="nb-NO" sz="2400" i="1" noProof="0" dirty="0"/>
          </a:p>
        </p:txBody>
      </p:sp>
      <p:pic>
        <p:nvPicPr>
          <p:cNvPr id="6" name="Immagine 5"/>
          <p:cNvPicPr>
            <a:picLocks noGrp="1" noChangeAspect="1"/>
          </p:cNvPicPr>
          <p:nvPr>
            <p:ph type="clipArt" sz="half" idx="1"/>
          </p:nvPr>
        </p:nvPicPr>
        <p:blipFill>
          <a:blip r:embed="rId2"/>
          <a:stretch>
            <a:fillRect/>
          </a:stretch>
        </p:blipFill>
        <p:spPr>
          <a:xfrm>
            <a:off x="683568" y="2348880"/>
            <a:ext cx="34004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89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Franklin Gothic Book"/>
                <a:cs typeface="Franklin Gothic Book"/>
              </a:rPr>
              <a:t>Acknowledge Ghosts of the past</a:t>
            </a:r>
            <a:br>
              <a:rPr lang="sv-SE" dirty="0" smtClean="0">
                <a:latin typeface="Franklin Gothic Book"/>
                <a:cs typeface="Franklin Gothic Book"/>
              </a:rPr>
            </a:br>
            <a:r>
              <a:rPr lang="sv-SE" dirty="0" smtClean="0">
                <a:latin typeface="Franklin Gothic Book"/>
                <a:cs typeface="Franklin Gothic Book"/>
              </a:rPr>
              <a:t>- the temporal dimension</a:t>
            </a:r>
            <a:endParaRPr lang="sv-SE" dirty="0">
              <a:latin typeface="Franklin Gothic Book"/>
              <a:cs typeface="Franklin Gothic Book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825" y="1692729"/>
            <a:ext cx="6964512" cy="43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ktangel 5"/>
          <p:cNvSpPr/>
          <p:nvPr/>
        </p:nvSpPr>
        <p:spPr>
          <a:xfrm>
            <a:off x="3894420" y="6275388"/>
            <a:ext cx="4814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Harding et al. </a:t>
            </a:r>
            <a:r>
              <a:rPr lang="sv-SE" sz="2000" i="1" dirty="0" err="1" smtClean="0">
                <a:solidFill>
                  <a:srgbClr val="0000FF"/>
                </a:solidFill>
                <a:latin typeface="Franklin Gothic Book"/>
                <a:cs typeface="Franklin Gothic Book"/>
              </a:rPr>
              <a:t>Proc</a:t>
            </a:r>
            <a:r>
              <a:rPr lang="sv-SE" sz="2000" i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 </a:t>
            </a:r>
            <a:r>
              <a:rPr lang="sv-SE" sz="2000" i="1" dirty="0" err="1">
                <a:solidFill>
                  <a:srgbClr val="0000FF"/>
                </a:solidFill>
                <a:latin typeface="Franklin Gothic Book"/>
                <a:cs typeface="Franklin Gothic Book"/>
              </a:rPr>
              <a:t>N</a:t>
            </a:r>
            <a:r>
              <a:rPr lang="sv-SE" sz="2000" i="1" dirty="0" err="1" smtClean="0">
                <a:solidFill>
                  <a:srgbClr val="0000FF"/>
                </a:solidFill>
                <a:latin typeface="Franklin Gothic Book"/>
                <a:cs typeface="Franklin Gothic Book"/>
              </a:rPr>
              <a:t>atl</a:t>
            </a:r>
            <a:r>
              <a:rPr lang="sv-SE" sz="2000" i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 </a:t>
            </a:r>
            <a:r>
              <a:rPr lang="sv-SE" sz="2000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 </a:t>
            </a:r>
            <a:r>
              <a:rPr lang="sv-SE" sz="2000" dirty="0" err="1" smtClean="0">
                <a:solidFill>
                  <a:srgbClr val="0000FF"/>
                </a:solidFill>
                <a:latin typeface="Franklin Gothic Book"/>
                <a:cs typeface="Franklin Gothic Book"/>
              </a:rPr>
              <a:t>Acad</a:t>
            </a:r>
            <a:r>
              <a:rPr lang="sv-SE" sz="2000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 </a:t>
            </a:r>
            <a:r>
              <a:rPr lang="sv-SE" sz="2000" dirty="0" err="1" smtClean="0">
                <a:solidFill>
                  <a:srgbClr val="0000FF"/>
                </a:solidFill>
                <a:latin typeface="Franklin Gothic Book"/>
                <a:cs typeface="Franklin Gothic Book"/>
              </a:rPr>
              <a:t>Sci</a:t>
            </a:r>
            <a:r>
              <a:rPr lang="sv-SE" sz="2000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 95, 1998</a:t>
            </a:r>
            <a:endParaRPr lang="sv-SE" sz="2000" dirty="0">
              <a:solidFill>
                <a:srgbClr val="0000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667500" y="2405063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latin typeface="Franklin Gothic Book"/>
                <a:cs typeface="Franklin Gothic Book"/>
              </a:rPr>
              <a:t>50´s</a:t>
            </a:r>
            <a:endParaRPr lang="sv-SE" b="1" dirty="0">
              <a:latin typeface="Franklin Gothic Book"/>
              <a:cs typeface="Franklin Gothic Book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894420" y="2405063"/>
            <a:ext cx="1292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Abundance</a:t>
            </a:r>
            <a:endParaRPr lang="sv-SE" b="1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021420" y="314096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Diversity</a:t>
            </a:r>
            <a:endParaRPr lang="sv-SE" b="1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5616786" y="3083997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latin typeface="Franklin Gothic Book"/>
                <a:cs typeface="Franklin Gothic Book"/>
              </a:rPr>
              <a:t>50´s</a:t>
            </a:r>
            <a:endParaRPr lang="sv-SE" b="1" dirty="0">
              <a:latin typeface="Franklin Gothic Book"/>
              <a:cs typeface="Franklin Gothic Book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4697245" y="3922197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latin typeface="Franklin Gothic Book"/>
                <a:cs typeface="Franklin Gothic Book"/>
              </a:rPr>
              <a:t>9</a:t>
            </a:r>
            <a:r>
              <a:rPr lang="sv-SE" b="1" dirty="0" smtClean="0">
                <a:latin typeface="Franklin Gothic Book"/>
                <a:cs typeface="Franklin Gothic Book"/>
              </a:rPr>
              <a:t>0´s</a:t>
            </a:r>
            <a:endParaRPr lang="sv-SE" b="1" dirty="0">
              <a:latin typeface="Franklin Gothic Book"/>
              <a:cs typeface="Franklin Gothic Book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7164288" y="4653136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latin typeface="Franklin Gothic Book"/>
                <a:cs typeface="Franklin Gothic Book"/>
              </a:rPr>
              <a:t>50´s</a:t>
            </a:r>
            <a:endParaRPr lang="sv-SE" b="1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8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dsholder til diasnumm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85800" y="6172200"/>
            <a:ext cx="7772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fld id="{789BF88E-5645-48BB-A9EA-3B0DC31710C9}" type="slidenum">
              <a:rPr lang="en-US" altLang="nb-NO" sz="1400" i="1"/>
              <a:pPr algn="ctr"/>
              <a:t>26</a:t>
            </a:fld>
            <a:endParaRPr lang="en-US" altLang="nb-NO" sz="1400" i="1"/>
          </a:p>
        </p:txBody>
      </p:sp>
      <p:pic>
        <p:nvPicPr>
          <p:cNvPr id="34819" name="Picture 4" descr="PIA033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" y="190500"/>
            <a:ext cx="8734425" cy="648652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7199313" y="6310313"/>
            <a:ext cx="16621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nb-NO" sz="1800" b="1">
                <a:latin typeface="Comic Sans MS" pitchFamily="66" charset="0"/>
                <a:cs typeface="Arial" pitchFamily="34" charset="0"/>
              </a:rPr>
              <a:t>Photo: NASA</a:t>
            </a:r>
          </a:p>
        </p:txBody>
      </p:sp>
      <p:cxnSp>
        <p:nvCxnSpPr>
          <p:cNvPr id="5" name="Lige pilforbindelse 4"/>
          <p:cNvCxnSpPr/>
          <p:nvPr/>
        </p:nvCxnSpPr>
        <p:spPr>
          <a:xfrm flipV="1">
            <a:off x="1714500" y="400050"/>
            <a:ext cx="1638300" cy="3943350"/>
          </a:xfrm>
          <a:prstGeom prst="straightConnector1">
            <a:avLst/>
          </a:prstGeom>
          <a:ln w="698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Lige pilforbindelse 5"/>
          <p:cNvCxnSpPr/>
          <p:nvPr/>
        </p:nvCxnSpPr>
        <p:spPr>
          <a:xfrm flipV="1">
            <a:off x="3352800" y="5381625"/>
            <a:ext cx="3371850" cy="304800"/>
          </a:xfrm>
          <a:prstGeom prst="straightConnector1">
            <a:avLst/>
          </a:prstGeom>
          <a:ln w="698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Lige pilforbindelse 6"/>
          <p:cNvCxnSpPr/>
          <p:nvPr/>
        </p:nvCxnSpPr>
        <p:spPr>
          <a:xfrm flipV="1">
            <a:off x="3257550" y="3433763"/>
            <a:ext cx="1162050" cy="1443037"/>
          </a:xfrm>
          <a:prstGeom prst="straightConnector1">
            <a:avLst/>
          </a:prstGeom>
          <a:ln w="698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4824" name="Picture 7" descr="Brändebäc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90500"/>
            <a:ext cx="4438650" cy="318611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25" name="Tekstboks 8"/>
          <p:cNvSpPr txBox="1">
            <a:spLocks noChangeArrowheads="1"/>
          </p:cNvSpPr>
          <p:nvPr/>
        </p:nvSpPr>
        <p:spPr bwMode="auto">
          <a:xfrm>
            <a:off x="360363" y="444500"/>
            <a:ext cx="25395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v-SE" altLang="nb-NO" sz="4000" dirty="0" smtClean="0">
                <a:latin typeface="Arial Rounded MT Bold" pitchFamily="34" charset="0"/>
              </a:rPr>
              <a:t>Dispersal</a:t>
            </a:r>
            <a:endParaRPr lang="da-DK" altLang="nb-NO" sz="4000" dirty="0">
              <a:latin typeface="Arial Rounded MT Bold" pitchFamily="34" charset="0"/>
            </a:endParaRPr>
          </a:p>
        </p:txBody>
      </p:sp>
      <p:sp>
        <p:nvSpPr>
          <p:cNvPr id="34826" name="Rektangel 9"/>
          <p:cNvSpPr>
            <a:spLocks noChangeArrowheads="1"/>
          </p:cNvSpPr>
          <p:nvPr/>
        </p:nvSpPr>
        <p:spPr bwMode="auto">
          <a:xfrm>
            <a:off x="5010150" y="3641725"/>
            <a:ext cx="22635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sv-SE" altLang="nb-NO" sz="4000" dirty="0" smtClean="0">
                <a:latin typeface="Arial Rounded MT Bold" pitchFamily="34" charset="0"/>
              </a:rPr>
              <a:t>Habitats</a:t>
            </a:r>
            <a:endParaRPr lang="da-DK" altLang="nb-NO" sz="4000" dirty="0">
              <a:latin typeface="Arial Rounded MT Bold" pitchFamily="34" charset="0"/>
            </a:endParaRPr>
          </a:p>
        </p:txBody>
      </p:sp>
      <p:pic>
        <p:nvPicPr>
          <p:cNvPr id="34827" name="Picture 9" descr="Image:Dytiscus latissimus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52963"/>
            <a:ext cx="2520950" cy="180022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07094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P813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44900"/>
            <a:ext cx="2665413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5" name="Picture 3" descr="soil into ri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437063"/>
            <a:ext cx="2735262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1476" name="Group 4"/>
          <p:cNvGrpSpPr>
            <a:grpSpLocks/>
          </p:cNvGrpSpPr>
          <p:nvPr/>
        </p:nvGrpSpPr>
        <p:grpSpPr bwMode="auto">
          <a:xfrm>
            <a:off x="755650" y="3573463"/>
            <a:ext cx="3030538" cy="1919287"/>
            <a:chOff x="480" y="1200"/>
            <a:chExt cx="2499" cy="1617"/>
          </a:xfrm>
        </p:grpSpPr>
        <p:pic>
          <p:nvPicPr>
            <p:cNvPr id="30732" name="Picture 5" descr="Gyl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00"/>
              <a:ext cx="2499" cy="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3" name="Text Box 6"/>
            <p:cNvSpPr txBox="1">
              <a:spLocks noChangeArrowheads="1"/>
            </p:cNvSpPr>
            <p:nvPr/>
          </p:nvSpPr>
          <p:spPr bwMode="auto">
            <a:xfrm>
              <a:off x="480" y="1200"/>
              <a:ext cx="1488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en-GB" altLang="nb-NO" sz="1800" b="1">
                <a:latin typeface="Helvetica" pitchFamily="34" charset="0"/>
              </a:endParaRPr>
            </a:p>
          </p:txBody>
        </p:sp>
      </p:grpSp>
      <p:grpSp>
        <p:nvGrpSpPr>
          <p:cNvPr id="361479" name="Group 7"/>
          <p:cNvGrpSpPr>
            <a:grpSpLocks/>
          </p:cNvGrpSpPr>
          <p:nvPr/>
        </p:nvGrpSpPr>
        <p:grpSpPr bwMode="auto">
          <a:xfrm>
            <a:off x="6191250" y="1557338"/>
            <a:ext cx="2952750" cy="2233612"/>
            <a:chOff x="1152" y="1872"/>
            <a:chExt cx="1824" cy="1665"/>
          </a:xfrm>
        </p:grpSpPr>
        <p:pic>
          <p:nvPicPr>
            <p:cNvPr id="30730" name="Picture 8" descr="Vandlobss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866"/>
            <a:stretch>
              <a:fillRect/>
            </a:stretch>
          </p:blipFill>
          <p:spPr bwMode="auto">
            <a:xfrm>
              <a:off x="1152" y="1872"/>
              <a:ext cx="1703" cy="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1" name="Text Box 9"/>
            <p:cNvSpPr txBox="1">
              <a:spLocks noChangeArrowheads="1"/>
            </p:cNvSpPr>
            <p:nvPr/>
          </p:nvSpPr>
          <p:spPr bwMode="auto">
            <a:xfrm>
              <a:off x="1152" y="1872"/>
              <a:ext cx="1824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en-GB" altLang="nb-NO">
                <a:latin typeface="Times New Roman" pitchFamily="18" charset="0"/>
              </a:endParaRPr>
            </a:p>
          </p:txBody>
        </p:sp>
      </p:grpSp>
      <p:pic>
        <p:nvPicPr>
          <p:cNvPr id="361482" name="Picture 10" descr="Kap12_Spildev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266382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83" name="Picture 11" descr="100_09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340768"/>
            <a:ext cx="2878137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13"/>
          <p:cNvSpPr txBox="1">
            <a:spLocks noChangeArrowheads="1"/>
          </p:cNvSpPr>
          <p:nvPr/>
        </p:nvSpPr>
        <p:spPr bwMode="auto">
          <a:xfrm>
            <a:off x="54946" y="282802"/>
            <a:ext cx="88931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b-NO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And multiple stress: a reality</a:t>
            </a:r>
            <a:endParaRPr lang="en-US" altLang="nb-NO" sz="44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361486" name="Picture 14" descr="MCj0407734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25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410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672"/>
            <a:ext cx="7416750" cy="55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116013" y="1052513"/>
            <a:ext cx="547221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nb-NO" sz="3200" b="1" dirty="0" smtClean="0">
                <a:solidFill>
                  <a:schemeClr val="bg1"/>
                </a:solidFill>
              </a:rPr>
              <a:t>Multiple stressor scenarios – the rule, not the exception</a:t>
            </a:r>
            <a:endParaRPr lang="en-US" altLang="nb-N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5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/>
          <a:lstStyle/>
          <a:p>
            <a:pPr eaLnBrk="1" hangingPunct="1"/>
            <a:r>
              <a:rPr lang="da-DK" altLang="nb-NO" dirty="0" smtClean="0"/>
              <a:t>HYMO restorations ≠nature</a:t>
            </a:r>
          </a:p>
        </p:txBody>
      </p:sp>
      <p:pic>
        <p:nvPicPr>
          <p:cNvPr id="20484" name="Picture 4" descr="Tangmosebæk_vertikal_meget_s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8438" y="1111250"/>
            <a:ext cx="3830637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Kap12_TM\Kap12_restaureret_vandlo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5256634" cy="31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Udlaegning%20gydegrus%20Gravlev%20maj%202010%20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23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082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323528" y="1436768"/>
            <a:ext cx="8658813" cy="4841194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854354" y="2028934"/>
            <a:ext cx="5400600" cy="410445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  <a:alpha val="11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7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33" t="30570" r="31351" b="22291"/>
          <a:stretch/>
        </p:blipFill>
        <p:spPr bwMode="auto">
          <a:xfrm rot="5400000">
            <a:off x="3946974" y="1165881"/>
            <a:ext cx="108011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9854" y="116632"/>
            <a:ext cx="8229600" cy="1143000"/>
          </a:xfrm>
        </p:spPr>
        <p:txBody>
          <a:bodyPr/>
          <a:lstStyle/>
          <a:p>
            <a:r>
              <a:rPr lang="nb-NO" dirty="0" err="1" smtClean="0"/>
              <a:t>What</a:t>
            </a:r>
            <a:r>
              <a:rPr lang="nb-NO" dirty="0" smtClean="0"/>
              <a:t> drives </a:t>
            </a:r>
            <a:r>
              <a:rPr lang="nb-NO" dirty="0" err="1" smtClean="0"/>
              <a:t>community</a:t>
            </a:r>
            <a:r>
              <a:rPr lang="nb-NO" dirty="0" smtClean="0"/>
              <a:t> </a:t>
            </a:r>
            <a:r>
              <a:rPr lang="nb-NO" dirty="0" err="1" smtClean="0"/>
              <a:t>composition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Nikolai Friberg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37D9-1911-45C7-A230-7CFE9DC0FC48}" type="slidenum">
              <a:rPr lang="nn-NO" smtClean="0"/>
              <a:pPr/>
              <a:t>3</a:t>
            </a:fld>
            <a:endParaRPr lang="nn-NO" dirty="0"/>
          </a:p>
        </p:txBody>
      </p:sp>
      <p:sp>
        <p:nvSpPr>
          <p:cNvPr id="8" name="Rectangle 7"/>
          <p:cNvSpPr/>
          <p:nvPr/>
        </p:nvSpPr>
        <p:spPr>
          <a:xfrm>
            <a:off x="3779912" y="3614152"/>
            <a:ext cx="1261864" cy="864096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3105924" y="3110096"/>
            <a:ext cx="2592288" cy="1872208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Box 9"/>
          <p:cNvSpPr txBox="1"/>
          <p:nvPr/>
        </p:nvSpPr>
        <p:spPr>
          <a:xfrm>
            <a:off x="3292624" y="2198095"/>
            <a:ext cx="242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err="1" smtClean="0"/>
              <a:t>Local</a:t>
            </a:r>
            <a:r>
              <a:rPr lang="nb-NO" sz="2400" dirty="0" smtClean="0"/>
              <a:t> </a:t>
            </a:r>
            <a:r>
              <a:rPr lang="nb-NO" sz="2400" dirty="0" err="1" smtClean="0"/>
              <a:t>scales</a:t>
            </a:r>
            <a:endParaRPr lang="nb-NO" sz="2400" dirty="0"/>
          </a:p>
        </p:txBody>
      </p:sp>
      <p:sp>
        <p:nvSpPr>
          <p:cNvPr id="11" name="Curved Left Arrow 10"/>
          <p:cNvSpPr/>
          <p:nvPr/>
        </p:nvSpPr>
        <p:spPr>
          <a:xfrm>
            <a:off x="4788024" y="3429000"/>
            <a:ext cx="792088" cy="1368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5904" y="1436768"/>
            <a:ext cx="312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err="1" smtClean="0"/>
              <a:t>Larger</a:t>
            </a:r>
            <a:r>
              <a:rPr lang="nb-NO" sz="2800" dirty="0" smtClean="0"/>
              <a:t> </a:t>
            </a:r>
            <a:r>
              <a:rPr lang="nb-NO" sz="2800" dirty="0" err="1" smtClean="0"/>
              <a:t>scales</a:t>
            </a:r>
            <a:endParaRPr lang="nb-NO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411096" y="3154938"/>
            <a:ext cx="228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i="1" dirty="0" err="1" smtClean="0"/>
              <a:t>Biotic</a:t>
            </a:r>
            <a:r>
              <a:rPr lang="nb-NO" b="1" i="1" dirty="0" smtClean="0"/>
              <a:t> </a:t>
            </a:r>
            <a:r>
              <a:rPr lang="nb-NO" b="1" i="1" dirty="0" err="1" smtClean="0"/>
              <a:t>interactions</a:t>
            </a:r>
            <a:endParaRPr lang="nb-NO" b="1" i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796136" y="2795736"/>
            <a:ext cx="504056" cy="31436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0152" y="2348880"/>
            <a:ext cx="124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i="1" dirty="0" err="1" smtClean="0"/>
              <a:t>Current</a:t>
            </a:r>
            <a:endParaRPr lang="nb-NO" b="1" i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786970" y="4982306"/>
            <a:ext cx="513222" cy="337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98763" y="5404574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i="1" dirty="0" err="1" smtClean="0"/>
              <a:t>Oxygen</a:t>
            </a:r>
            <a:endParaRPr lang="nb-NO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7020272" y="14367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Land </a:t>
            </a:r>
            <a:r>
              <a:rPr lang="nb-NO" b="1" dirty="0" err="1" smtClean="0"/>
              <a:t>use</a:t>
            </a:r>
            <a:r>
              <a:rPr lang="nb-NO" b="1" dirty="0" smtClean="0"/>
              <a:t> </a:t>
            </a:r>
            <a:r>
              <a:rPr lang="nb-NO" b="1" dirty="0" err="1" smtClean="0"/>
              <a:t>history</a:t>
            </a:r>
            <a:endParaRPr lang="nb-NO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3528" y="1436768"/>
            <a:ext cx="203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/>
              <a:t>Geomorphic</a:t>
            </a:r>
            <a:r>
              <a:rPr lang="nb-NO" b="1" dirty="0" smtClean="0"/>
              <a:t> </a:t>
            </a:r>
            <a:r>
              <a:rPr lang="nb-NO" b="1" dirty="0" err="1" smtClean="0"/>
              <a:t>controls</a:t>
            </a:r>
            <a:endParaRPr lang="nb-NO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54500" y="2198095"/>
            <a:ext cx="792088" cy="322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344606" y="2198095"/>
            <a:ext cx="683778" cy="400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7481530" y="5437222"/>
            <a:ext cx="684374" cy="319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686495" y="5773906"/>
            <a:ext cx="129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/>
              <a:t>Dispersa</a:t>
            </a:r>
            <a:r>
              <a:rPr lang="nb-NO" b="1" dirty="0" err="1"/>
              <a:t>l</a:t>
            </a:r>
            <a:endParaRPr lang="nb-NO" dirty="0"/>
          </a:p>
        </p:txBody>
      </p:sp>
      <p:sp>
        <p:nvSpPr>
          <p:cNvPr id="2" name="TextBox 1"/>
          <p:cNvSpPr txBox="1"/>
          <p:nvPr/>
        </p:nvSpPr>
        <p:spPr>
          <a:xfrm>
            <a:off x="3666768" y="4665910"/>
            <a:ext cx="162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/>
              <a:t>Fundamenta</a:t>
            </a:r>
            <a:r>
              <a:rPr lang="nb-NO" sz="1400" b="1" dirty="0" smtClean="0"/>
              <a:t>l</a:t>
            </a:r>
            <a:endParaRPr lang="nb-NO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47356" y="3933056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 err="1" smtClean="0">
                <a:solidFill>
                  <a:schemeClr val="bg1"/>
                </a:solidFill>
              </a:rPr>
              <a:t>Realised</a:t>
            </a:r>
            <a:endParaRPr lang="nb-NO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5035242"/>
            <a:ext cx="140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err="1" smtClean="0"/>
              <a:t>Niche</a:t>
            </a:r>
            <a:endParaRPr lang="nb-NO" sz="2000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54500" y="5404574"/>
            <a:ext cx="752213" cy="291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585534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 err="1" smtClean="0"/>
              <a:t>Bioregion</a:t>
            </a:r>
            <a:endParaRPr lang="nb-NO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612192" y="2718212"/>
            <a:ext cx="478140" cy="314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528010" y="5044567"/>
            <a:ext cx="478140" cy="274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979712" y="23488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i="1" dirty="0" err="1" smtClean="0"/>
              <a:t>Substrate</a:t>
            </a:r>
            <a:endParaRPr lang="nb-NO" b="1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1979712" y="5364742"/>
            <a:ext cx="143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i="1" dirty="0" err="1" smtClean="0"/>
              <a:t>Chemistry</a:t>
            </a:r>
            <a:endParaRPr lang="nb-NO" b="1" i="1" dirty="0"/>
          </a:p>
        </p:txBody>
      </p:sp>
    </p:spTree>
    <p:extLst>
      <p:ext uri="{BB962C8B-B14F-4D97-AF65-F5344CB8AC3E}">
        <p14:creationId xmlns:p14="http://schemas.microsoft.com/office/powerpoint/2010/main" xmlns="" val="14804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4"/>
          <p:cNvGrpSpPr>
            <a:grpSpLocks/>
          </p:cNvGrpSpPr>
          <p:nvPr/>
        </p:nvGrpSpPr>
        <p:grpSpPr bwMode="auto">
          <a:xfrm>
            <a:off x="403611" y="2204864"/>
            <a:ext cx="4096381" cy="4032448"/>
            <a:chOff x="567" y="1888"/>
            <a:chExt cx="2579" cy="2171"/>
          </a:xfrm>
        </p:grpSpPr>
        <p:pic>
          <p:nvPicPr>
            <p:cNvPr id="215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888"/>
              <a:ext cx="2511" cy="1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1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58" y="3271"/>
              <a:ext cx="584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2" name="Oval 7"/>
            <p:cNvSpPr>
              <a:spLocks noChangeArrowheads="1"/>
            </p:cNvSpPr>
            <p:nvPr/>
          </p:nvSpPr>
          <p:spPr bwMode="auto">
            <a:xfrm>
              <a:off x="1111" y="2206"/>
              <a:ext cx="726" cy="14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nb-NO"/>
            </a:p>
          </p:txBody>
        </p:sp>
      </p:grpSp>
      <p:pic>
        <p:nvPicPr>
          <p:cNvPr id="21509" name="Picture 13" descr="Geles Å_Maj2008 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55938"/>
            <a:ext cx="44640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569494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+mn-lt"/>
              </a:rPr>
              <a:t>Kristensen at al. 2011</a:t>
            </a:r>
            <a:endParaRPr lang="nb-NO" dirty="0">
              <a:latin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natural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48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82501" y="737870"/>
            <a:ext cx="8421688" cy="935038"/>
          </a:xfrm>
        </p:spPr>
        <p:txBody>
          <a:bodyPr/>
          <a:lstStyle/>
          <a:p>
            <a:r>
              <a:rPr lang="en-GB" altLang="nb-NO" sz="3600" dirty="0" smtClean="0"/>
              <a:t>The laws of geomorphology are disobeyed 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892" y="1946729"/>
            <a:ext cx="5708596" cy="402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6237312"/>
            <a:ext cx="441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+mn-lt"/>
              </a:rPr>
              <a:t>Pedersen, </a:t>
            </a:r>
            <a:r>
              <a:rPr lang="nb-NO" dirty="0">
                <a:latin typeface="+mn-lt"/>
              </a:rPr>
              <a:t>K</a:t>
            </a:r>
            <a:r>
              <a:rPr lang="nb-NO" dirty="0" smtClean="0">
                <a:latin typeface="+mn-lt"/>
              </a:rPr>
              <a:t>ristensen &amp; Friberg 2014</a:t>
            </a:r>
            <a:endParaRPr lang="nb-NO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6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nb-NO" sz="3600" dirty="0" smtClean="0"/>
              <a:t>Sand is </a:t>
            </a:r>
            <a:r>
              <a:rPr lang="da-DK" altLang="nb-NO" sz="3600" i="1" dirty="0" smtClean="0"/>
              <a:t>naturally the dominant substrate type in Danish lowland streams</a:t>
            </a:r>
            <a:endParaRPr lang="en-US" altLang="nb-NO" sz="3600" dirty="0" smtClean="0"/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49" y="1772816"/>
            <a:ext cx="5904955" cy="410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46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dirty="0" smtClean="0"/>
              <a:t>Substrate-invertebrate relationships disconnected</a:t>
            </a: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11872"/>
            <a:ext cx="5402386" cy="374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030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Kap04_Bre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2622" y="-22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ctrTitle"/>
          </p:nvPr>
        </p:nvSpPr>
        <p:spPr>
          <a:xfrm>
            <a:off x="882650" y="2276872"/>
            <a:ext cx="8153400" cy="1470025"/>
          </a:xfrm>
        </p:spPr>
        <p:txBody>
          <a:bodyPr/>
          <a:lstStyle/>
          <a:p>
            <a:r>
              <a:rPr lang="en-US" altLang="nb-NO" b="1" dirty="0" smtClean="0">
                <a:solidFill>
                  <a:schemeClr val="bg1"/>
                </a:solidFill>
              </a:rPr>
              <a:t>Good restoration projects go beyond the stream channel itself</a:t>
            </a:r>
            <a:endParaRPr lang="da-DK" altLang="nb-NO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28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Kap_03_JS\Kap03_Isoper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24744"/>
            <a:ext cx="3168352" cy="477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3" descr="D:\Kap_03_JS\Kap03_Ephem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54088"/>
            <a:ext cx="3122880" cy="47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5257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nb-NO" i="1"/>
              <a:t>Isoperla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4800600" y="51816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nb-NO" i="1"/>
              <a:t>Ephemera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44" y="11088"/>
            <a:ext cx="8229600" cy="1143000"/>
          </a:xfrm>
        </p:spPr>
        <p:txBody>
          <a:bodyPr/>
          <a:lstStyle/>
          <a:p>
            <a:r>
              <a:rPr lang="nb-NO" dirty="0" smtClean="0"/>
              <a:t>Adult </a:t>
            </a:r>
            <a:r>
              <a:rPr lang="nb-NO" dirty="0" err="1" smtClean="0"/>
              <a:t>aquatic</a:t>
            </a:r>
            <a:r>
              <a:rPr lang="nb-NO" dirty="0" smtClean="0"/>
              <a:t> </a:t>
            </a:r>
            <a:r>
              <a:rPr lang="nb-NO" dirty="0" err="1" smtClean="0"/>
              <a:t>insects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0811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9" y="1239837"/>
            <a:ext cx="8909220" cy="539535"/>
          </a:xfrm>
        </p:spPr>
        <p:txBody>
          <a:bodyPr>
            <a:noAutofit/>
          </a:bodyPr>
          <a:lstStyle/>
          <a:p>
            <a:r>
              <a:rPr lang="da-DK" sz="2400" dirty="0" smtClean="0"/>
              <a:t>Modelled (MIKE-11) </a:t>
            </a:r>
            <a:r>
              <a:rPr lang="da-DK" sz="2400" dirty="0" err="1" smtClean="0"/>
              <a:t>inundation</a:t>
            </a:r>
            <a:r>
              <a:rPr lang="da-DK" sz="2400" dirty="0" smtClean="0"/>
              <a:t> of the </a:t>
            </a:r>
            <a:r>
              <a:rPr lang="da-DK" sz="2400" dirty="0" err="1" smtClean="0"/>
              <a:t>floodplain</a:t>
            </a:r>
            <a:r>
              <a:rPr lang="da-DK" sz="2400" dirty="0" smtClean="0"/>
              <a:t> at Q</a:t>
            </a:r>
            <a:r>
              <a:rPr lang="da-DK" sz="2400" baseline="-25000" dirty="0" smtClean="0"/>
              <a:t>10 </a:t>
            </a:r>
            <a:r>
              <a:rPr lang="da-DK" sz="2400" dirty="0" smtClean="0"/>
              <a:t>for the </a:t>
            </a:r>
            <a:r>
              <a:rPr lang="da-DK" sz="2400" dirty="0" err="1" smtClean="0"/>
              <a:t>period</a:t>
            </a:r>
            <a:r>
              <a:rPr lang="da-DK" sz="2400" dirty="0" smtClean="0"/>
              <a:t> 2001-2011</a:t>
            </a:r>
            <a:endParaRPr lang="da-DK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79" y="2060848"/>
            <a:ext cx="9144000" cy="39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5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Possible</a:t>
            </a:r>
            <a:r>
              <a:rPr lang="nb-NO" dirty="0" smtClean="0"/>
              <a:t> </a:t>
            </a:r>
            <a:r>
              <a:rPr lang="nb-NO" dirty="0" err="1" smtClean="0"/>
              <a:t>indicators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 err="1" smtClean="0"/>
              <a:t>Use</a:t>
            </a:r>
            <a:r>
              <a:rPr lang="nb-NO" sz="2800" dirty="0" smtClean="0"/>
              <a:t> </a:t>
            </a:r>
            <a:r>
              <a:rPr lang="nb-NO" sz="2800" dirty="0" err="1" smtClean="0"/>
              <a:t>of</a:t>
            </a:r>
            <a:r>
              <a:rPr lang="nb-NO" sz="2800" dirty="0" smtClean="0"/>
              <a:t> species </a:t>
            </a:r>
            <a:r>
              <a:rPr lang="nb-NO" sz="2800" dirty="0" err="1" smtClean="0"/>
              <a:t>traits</a:t>
            </a:r>
            <a:r>
              <a:rPr lang="nb-NO" sz="2800" dirty="0" smtClean="0"/>
              <a:t>: habitat </a:t>
            </a:r>
            <a:r>
              <a:rPr lang="nb-NO" sz="2800" dirty="0" err="1" smtClean="0"/>
              <a:t>template</a:t>
            </a:r>
            <a:r>
              <a:rPr lang="nb-NO" sz="2800" dirty="0" smtClean="0"/>
              <a:t> </a:t>
            </a:r>
            <a:r>
              <a:rPr lang="nb-NO" sz="2800" dirty="0" err="1" smtClean="0"/>
              <a:t>theory</a:t>
            </a:r>
            <a:endParaRPr lang="nb-NO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 err="1" smtClean="0"/>
              <a:t>Riparian</a:t>
            </a:r>
            <a:r>
              <a:rPr lang="nb-NO" sz="2800" dirty="0" smtClean="0"/>
              <a:t> </a:t>
            </a:r>
            <a:r>
              <a:rPr lang="nb-NO" sz="2800" dirty="0" err="1" smtClean="0"/>
              <a:t>organisms</a:t>
            </a:r>
            <a:r>
              <a:rPr lang="nb-NO" sz="2800" dirty="0" smtClean="0"/>
              <a:t> (</a:t>
            </a:r>
            <a:r>
              <a:rPr lang="nb-NO" sz="2800" dirty="0" err="1" smtClean="0"/>
              <a:t>ground</a:t>
            </a:r>
            <a:r>
              <a:rPr lang="nb-NO" sz="2800" dirty="0" smtClean="0"/>
              <a:t> </a:t>
            </a:r>
            <a:r>
              <a:rPr lang="nb-NO" sz="2800" dirty="0" err="1" smtClean="0"/>
              <a:t>beetles</a:t>
            </a:r>
            <a:r>
              <a:rPr lang="nb-NO" sz="2800" dirty="0" smtClean="0"/>
              <a:t>, </a:t>
            </a:r>
            <a:r>
              <a:rPr lang="nb-NO" sz="2800" dirty="0" err="1" smtClean="0"/>
              <a:t>amphibians</a:t>
            </a:r>
            <a:r>
              <a:rPr lang="nb-NO" sz="28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 err="1" smtClean="0"/>
              <a:t>Ecosystem</a:t>
            </a:r>
            <a:r>
              <a:rPr lang="nb-NO" sz="2800" dirty="0" smtClean="0"/>
              <a:t> </a:t>
            </a:r>
            <a:r>
              <a:rPr lang="nb-NO" sz="2800" dirty="0" err="1" smtClean="0"/>
              <a:t>functioning</a:t>
            </a:r>
            <a:endParaRPr lang="nb-NO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 smtClean="0"/>
              <a:t>Alternative sampling </a:t>
            </a:r>
            <a:r>
              <a:rPr lang="nb-NO" sz="2800" dirty="0" err="1" smtClean="0"/>
              <a:t>strategies</a:t>
            </a:r>
            <a:r>
              <a:rPr lang="nb-NO" sz="2800" dirty="0" smtClean="0"/>
              <a:t> </a:t>
            </a:r>
            <a:r>
              <a:rPr lang="nb-NO" sz="2800" dirty="0" err="1" smtClean="0"/>
              <a:t>incl</a:t>
            </a:r>
            <a:r>
              <a:rPr lang="nb-NO" sz="2800" dirty="0" smtClean="0"/>
              <a:t>. habitat/</a:t>
            </a:r>
            <a:r>
              <a:rPr lang="nb-NO" sz="2800" dirty="0" err="1" smtClean="0"/>
              <a:t>biotope</a:t>
            </a:r>
            <a:r>
              <a:rPr lang="nb-NO" sz="2800" dirty="0" smtClean="0"/>
              <a:t> </a:t>
            </a:r>
            <a:r>
              <a:rPr lang="nb-NO" sz="2800" dirty="0" err="1" smtClean="0"/>
              <a:t>mapping</a:t>
            </a:r>
            <a:endParaRPr lang="nb-NO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 err="1" smtClean="0"/>
              <a:t>Contempory</a:t>
            </a:r>
            <a:r>
              <a:rPr lang="nb-NO" sz="2800" dirty="0" smtClean="0"/>
              <a:t> and </a:t>
            </a:r>
            <a:r>
              <a:rPr lang="nb-NO" sz="2800" dirty="0" err="1" smtClean="0"/>
              <a:t>historic</a:t>
            </a:r>
            <a:r>
              <a:rPr lang="nb-NO" sz="2800" dirty="0" smtClean="0"/>
              <a:t> land-</a:t>
            </a:r>
            <a:r>
              <a:rPr lang="nb-NO" sz="2800" dirty="0" err="1" smtClean="0"/>
              <a:t>use</a:t>
            </a:r>
            <a:r>
              <a:rPr lang="nb-NO" sz="2800" dirty="0" smtClean="0"/>
              <a:t> at </a:t>
            </a:r>
            <a:r>
              <a:rPr lang="nb-NO" sz="2800" dirty="0" err="1" smtClean="0"/>
              <a:t>the</a:t>
            </a:r>
            <a:r>
              <a:rPr lang="nb-NO" sz="2800" dirty="0" smtClean="0"/>
              <a:t> catchment </a:t>
            </a:r>
            <a:r>
              <a:rPr lang="nb-NO" sz="2800" dirty="0" err="1" smtClean="0"/>
              <a:t>scale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xmlns="" val="29009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species </a:t>
            </a:r>
            <a:r>
              <a:rPr lang="nb-NO" dirty="0" err="1" smtClean="0"/>
              <a:t>traits</a:t>
            </a:r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Closely</a:t>
            </a:r>
            <a:r>
              <a:rPr lang="nb-NO" dirty="0" smtClean="0"/>
              <a:t> </a:t>
            </a:r>
            <a:r>
              <a:rPr lang="nb-NO" dirty="0" err="1" smtClean="0"/>
              <a:t>related</a:t>
            </a:r>
            <a:r>
              <a:rPr lang="nb-NO" dirty="0" smtClean="0"/>
              <a:t> to </a:t>
            </a:r>
            <a:r>
              <a:rPr lang="nb-NO" i="1" dirty="0" smtClean="0"/>
              <a:t>habitat </a:t>
            </a:r>
            <a:r>
              <a:rPr lang="nb-NO" i="1" dirty="0" err="1" smtClean="0"/>
              <a:t>template</a:t>
            </a:r>
            <a:endParaRPr lang="nb-NO" dirty="0" smtClean="0"/>
          </a:p>
          <a:p>
            <a:r>
              <a:rPr lang="nb-NO" dirty="0" smtClean="0"/>
              <a:t>Less </a:t>
            </a:r>
            <a:r>
              <a:rPr lang="nb-NO" dirty="0" err="1" smtClean="0"/>
              <a:t>influenced</a:t>
            </a:r>
            <a:r>
              <a:rPr lang="nb-NO" dirty="0" smtClean="0"/>
              <a:t> by </a:t>
            </a:r>
            <a:r>
              <a:rPr lang="nb-NO" dirty="0" err="1" smtClean="0"/>
              <a:t>differences</a:t>
            </a:r>
            <a:r>
              <a:rPr lang="nb-NO" dirty="0" smtClean="0"/>
              <a:t> in </a:t>
            </a:r>
            <a:r>
              <a:rPr lang="nb-NO" dirty="0" err="1" smtClean="0"/>
              <a:t>biodiversity</a:t>
            </a:r>
            <a:r>
              <a:rPr lang="nb-NO" dirty="0" smtClean="0"/>
              <a:t> </a:t>
            </a:r>
            <a:r>
              <a:rPr lang="nb-NO" dirty="0" err="1" smtClean="0"/>
              <a:t>than</a:t>
            </a:r>
            <a:r>
              <a:rPr lang="nb-NO" dirty="0" smtClean="0"/>
              <a:t> </a:t>
            </a:r>
            <a:r>
              <a:rPr lang="nb-NO" dirty="0" err="1" smtClean="0"/>
              <a:t>identity</a:t>
            </a:r>
            <a:r>
              <a:rPr lang="nb-NO" dirty="0" smtClean="0"/>
              <a:t> </a:t>
            </a: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metrics</a:t>
            </a:r>
            <a:endParaRPr lang="nb-NO" dirty="0" smtClean="0"/>
          </a:p>
          <a:p>
            <a:r>
              <a:rPr lang="nb-NO" dirty="0" err="1" smtClean="0"/>
              <a:t>Contain</a:t>
            </a:r>
            <a:r>
              <a:rPr lang="nb-NO" dirty="0" smtClean="0"/>
              <a:t> </a:t>
            </a:r>
            <a:r>
              <a:rPr lang="nb-NO" dirty="0" err="1" smtClean="0"/>
              <a:t>directly</a:t>
            </a:r>
            <a:r>
              <a:rPr lang="nb-NO" dirty="0" smtClean="0"/>
              <a:t> </a:t>
            </a:r>
            <a:r>
              <a:rPr lang="nb-NO" dirty="0" err="1" smtClean="0"/>
              <a:t>information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linkages </a:t>
            </a:r>
            <a:r>
              <a:rPr lang="nb-NO" dirty="0" err="1" smtClean="0"/>
              <a:t>between</a:t>
            </a:r>
            <a:r>
              <a:rPr lang="nb-NO" dirty="0" smtClean="0"/>
              <a:t> </a:t>
            </a:r>
            <a:r>
              <a:rPr lang="nb-NO" dirty="0" err="1" smtClean="0"/>
              <a:t>hydromorphology</a:t>
            </a:r>
            <a:r>
              <a:rPr lang="nb-NO" dirty="0" smtClean="0"/>
              <a:t> and </a:t>
            </a:r>
            <a:r>
              <a:rPr lang="nb-NO" dirty="0" err="1" smtClean="0"/>
              <a:t>the</a:t>
            </a:r>
            <a:r>
              <a:rPr lang="nb-NO" dirty="0" smtClean="0"/>
              <a:t> biota</a:t>
            </a:r>
          </a:p>
          <a:p>
            <a:r>
              <a:rPr lang="nb-NO" dirty="0" smtClean="0"/>
              <a:t>Link to </a:t>
            </a:r>
            <a:r>
              <a:rPr lang="nb-NO" dirty="0" err="1" smtClean="0"/>
              <a:t>aspects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ecosystem</a:t>
            </a:r>
            <a:r>
              <a:rPr lang="nb-NO" dirty="0" smtClean="0"/>
              <a:t> </a:t>
            </a:r>
            <a:r>
              <a:rPr lang="nb-NO" dirty="0" err="1" smtClean="0"/>
              <a:t>functioning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03D73-82B5-4F1E-A617-9079BFB452E0}" type="slidenum">
              <a:rPr lang="nn-NO" smtClean="0"/>
              <a:pPr/>
              <a:t>38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40150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nfr\AppData\Local\Microsoft\Windows\Temporary Internet Files\Content.Outlook\OD4VQ2YK\Fig 5_biotopes and trai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2656"/>
            <a:ext cx="8351838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638132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err="1" smtClean="0">
                <a:latin typeface="+mn-lt"/>
              </a:rPr>
              <a:t>Demars</a:t>
            </a:r>
            <a:r>
              <a:rPr lang="nb-NO" sz="1400" dirty="0" smtClean="0">
                <a:latin typeface="+mn-lt"/>
              </a:rPr>
              <a:t> et al. 2012</a:t>
            </a:r>
            <a:endParaRPr lang="nb-NO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3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 descr="D:\Torrent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48131"/>
            <a:ext cx="3146907" cy="42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Lotic</a:t>
            </a:r>
            <a:r>
              <a:rPr lang="nb-NO" dirty="0" smtClean="0"/>
              <a:t> </a:t>
            </a:r>
            <a:r>
              <a:rPr lang="nb-NO" dirty="0" err="1" smtClean="0"/>
              <a:t>organisms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61848" y="1646246"/>
            <a:ext cx="4506913" cy="452596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A</a:t>
            </a:r>
            <a:r>
              <a:rPr lang="nb-NO" dirty="0" smtClean="0"/>
              <a:t>daptations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frequent</a:t>
            </a:r>
            <a:r>
              <a:rPr lang="nb-NO" dirty="0" smtClean="0"/>
              <a:t> in:</a:t>
            </a:r>
          </a:p>
          <a:p>
            <a:pPr lvl="1"/>
            <a:r>
              <a:rPr lang="nb-NO" dirty="0" smtClean="0"/>
              <a:t>body </a:t>
            </a:r>
            <a:r>
              <a:rPr lang="nb-NO" dirty="0" err="1" smtClean="0"/>
              <a:t>shape</a:t>
            </a:r>
            <a:r>
              <a:rPr lang="nb-NO" dirty="0" smtClean="0"/>
              <a:t> to </a:t>
            </a:r>
            <a:r>
              <a:rPr lang="nb-NO" dirty="0" err="1" smtClean="0"/>
              <a:t>reduce</a:t>
            </a:r>
            <a:r>
              <a:rPr lang="nb-NO" dirty="0" smtClean="0"/>
              <a:t> drag </a:t>
            </a:r>
            <a:r>
              <a:rPr lang="nb-NO" dirty="0" err="1" smtClean="0"/>
              <a:t>forces</a:t>
            </a:r>
            <a:endParaRPr lang="nb-NO" dirty="0" smtClean="0"/>
          </a:p>
          <a:p>
            <a:pPr lvl="1"/>
            <a:r>
              <a:rPr lang="nb-NO" dirty="0" err="1" smtClean="0"/>
              <a:t>behavioral</a:t>
            </a:r>
            <a:r>
              <a:rPr lang="nb-NO" dirty="0" smtClean="0"/>
              <a:t> </a:t>
            </a:r>
            <a:r>
              <a:rPr lang="nb-NO" dirty="0" err="1" smtClean="0"/>
              <a:t>response</a:t>
            </a:r>
            <a:r>
              <a:rPr lang="nb-NO" dirty="0" smtClean="0"/>
              <a:t> to a </a:t>
            </a:r>
            <a:r>
              <a:rPr lang="nb-NO" dirty="0" err="1" smtClean="0"/>
              <a:t>life</a:t>
            </a:r>
            <a:r>
              <a:rPr lang="nb-NO" dirty="0" smtClean="0"/>
              <a:t> in </a:t>
            </a:r>
            <a:r>
              <a:rPr lang="nb-NO" dirty="0" err="1" smtClean="0"/>
              <a:t>flowing</a:t>
            </a:r>
            <a:r>
              <a:rPr lang="nb-NO" dirty="0" smtClean="0"/>
              <a:t> water</a:t>
            </a:r>
          </a:p>
          <a:p>
            <a:pPr lvl="1"/>
            <a:r>
              <a:rPr lang="nb-NO" dirty="0" err="1" smtClean="0"/>
              <a:t>life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r>
              <a:rPr lang="nb-NO" dirty="0" smtClean="0"/>
              <a:t> </a:t>
            </a:r>
            <a:r>
              <a:rPr lang="nb-NO" dirty="0" err="1" smtClean="0"/>
              <a:t>strategies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6099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b-NO" smtClean="0"/>
              <a:t>Functional response – feeding traits</a:t>
            </a:r>
          </a:p>
        </p:txBody>
      </p:sp>
      <p:pic>
        <p:nvPicPr>
          <p:cNvPr id="30723" name="Picture 3" descr="Graz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1" y="1916113"/>
            <a:ext cx="5040858" cy="43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017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183063"/>
            <a:ext cx="1614487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a-DK" sz="2400" b="1" dirty="0" smtClean="0"/>
              <a:t>Rivers has many habitats – example: the restored river Skjernå</a:t>
            </a:r>
            <a:endParaRPr lang="da-DK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81631B7-8117-442B-9792-D5AF694236E7}" type="slidenum">
              <a:rPr lang="da-DK" smtClean="0"/>
              <a:pPr>
                <a:defRPr/>
              </a:pPr>
              <a:t>41</a:t>
            </a:fld>
            <a:endParaRPr lang="da-DK"/>
          </a:p>
        </p:txBody>
      </p:sp>
      <p:pic>
        <p:nvPicPr>
          <p:cNvPr id="14341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01825"/>
            <a:ext cx="565785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Oval 17"/>
          <p:cNvSpPr>
            <a:spLocks noChangeArrowheads="1"/>
          </p:cNvSpPr>
          <p:nvPr/>
        </p:nvSpPr>
        <p:spPr bwMode="auto">
          <a:xfrm rot="-3842033">
            <a:off x="3732213" y="2549525"/>
            <a:ext cx="1989137" cy="3351213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3600"/>
              </a:lnSpc>
              <a:buFont typeface="AU Passata" pitchFamily="34" charset="0"/>
              <a:buNone/>
            </a:pPr>
            <a:endParaRPr lang="da-DK"/>
          </a:p>
        </p:txBody>
      </p:sp>
      <p:sp>
        <p:nvSpPr>
          <p:cNvPr id="14343" name="Oval 18"/>
          <p:cNvSpPr>
            <a:spLocks noChangeArrowheads="1"/>
          </p:cNvSpPr>
          <p:nvPr/>
        </p:nvSpPr>
        <p:spPr bwMode="auto">
          <a:xfrm rot="166925">
            <a:off x="1476312" y="3684812"/>
            <a:ext cx="834480" cy="1957388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buFont typeface="AU Passata" pitchFamily="34" charset="0"/>
              <a:buNone/>
            </a:pPr>
            <a:endParaRPr lang="da-DK"/>
          </a:p>
        </p:txBody>
      </p:sp>
      <p:sp>
        <p:nvSpPr>
          <p:cNvPr id="14344" name="Oval 19"/>
          <p:cNvSpPr>
            <a:spLocks noChangeArrowheads="1"/>
          </p:cNvSpPr>
          <p:nvPr/>
        </p:nvSpPr>
        <p:spPr bwMode="auto">
          <a:xfrm rot="4427183">
            <a:off x="1502569" y="2531269"/>
            <a:ext cx="534988" cy="1206500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3600"/>
              </a:lnSpc>
              <a:buFont typeface="AU Passata" pitchFamily="34" charset="0"/>
              <a:buNone/>
            </a:pPr>
            <a:endParaRPr lang="da-DK"/>
          </a:p>
        </p:txBody>
      </p:sp>
      <p:sp>
        <p:nvSpPr>
          <p:cNvPr id="14345" name="TextBox 20"/>
          <p:cNvSpPr txBox="1">
            <a:spLocks noChangeArrowheads="1"/>
          </p:cNvSpPr>
          <p:nvPr/>
        </p:nvSpPr>
        <p:spPr bwMode="auto">
          <a:xfrm>
            <a:off x="3708400" y="3960813"/>
            <a:ext cx="182293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9pPr>
          </a:lstStyle>
          <a:p>
            <a:pPr eaLnBrk="1" hangingPunct="1"/>
            <a:r>
              <a:rPr lang="da-DK" sz="2500" dirty="0" smtClean="0">
                <a:solidFill>
                  <a:srgbClr val="FF0000"/>
                </a:solidFill>
              </a:rPr>
              <a:t>Bank zone*</a:t>
            </a:r>
            <a:endParaRPr lang="da-DK" sz="2500" dirty="0">
              <a:solidFill>
                <a:srgbClr val="FF0000"/>
              </a:solidFill>
            </a:endParaRPr>
          </a:p>
        </p:txBody>
      </p:sp>
      <p:sp>
        <p:nvSpPr>
          <p:cNvPr id="14346" name="TextBox 21"/>
          <p:cNvSpPr txBox="1">
            <a:spLocks noChangeArrowheads="1"/>
          </p:cNvSpPr>
          <p:nvPr/>
        </p:nvSpPr>
        <p:spPr bwMode="auto">
          <a:xfrm>
            <a:off x="971550" y="2808288"/>
            <a:ext cx="207486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da-DK" sz="2500" dirty="0" smtClean="0">
                <a:solidFill>
                  <a:srgbClr val="FF0000"/>
                </a:solidFill>
              </a:rPr>
              <a:t>run</a:t>
            </a:r>
            <a:endParaRPr lang="da-DK" sz="2500" dirty="0">
              <a:solidFill>
                <a:srgbClr val="FF0000"/>
              </a:solidFill>
            </a:endParaRPr>
          </a:p>
        </p:txBody>
      </p:sp>
      <p:sp>
        <p:nvSpPr>
          <p:cNvPr id="14347" name="Rectangle 22"/>
          <p:cNvSpPr>
            <a:spLocks noChangeArrowheads="1"/>
          </p:cNvSpPr>
          <p:nvPr/>
        </p:nvSpPr>
        <p:spPr bwMode="auto">
          <a:xfrm>
            <a:off x="1312334" y="4477533"/>
            <a:ext cx="102143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a-DK" sz="2500" dirty="0" smtClean="0">
                <a:solidFill>
                  <a:srgbClr val="FF0000"/>
                </a:solidFill>
              </a:rPr>
              <a:t> Edge</a:t>
            </a:r>
            <a:endParaRPr lang="da-DK" sz="2500" dirty="0">
              <a:solidFill>
                <a:srgbClr val="FF0000"/>
              </a:solidFill>
            </a:endParaRPr>
          </a:p>
        </p:txBody>
      </p:sp>
      <p:sp>
        <p:nvSpPr>
          <p:cNvPr id="14348" name="Oval 23"/>
          <p:cNvSpPr>
            <a:spLocks noChangeArrowheads="1"/>
          </p:cNvSpPr>
          <p:nvPr/>
        </p:nvSpPr>
        <p:spPr bwMode="auto">
          <a:xfrm rot="166925">
            <a:off x="7191375" y="4387850"/>
            <a:ext cx="992188" cy="1133475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ts val="3600"/>
              </a:lnSpc>
              <a:buFont typeface="AU Passata" pitchFamily="34" charset="0"/>
              <a:buNone/>
            </a:pPr>
            <a:endParaRPr lang="da-DK"/>
          </a:p>
        </p:txBody>
      </p:sp>
      <p:sp>
        <p:nvSpPr>
          <p:cNvPr id="14349" name="Rectangle 24"/>
          <p:cNvSpPr>
            <a:spLocks noChangeArrowheads="1"/>
          </p:cNvSpPr>
          <p:nvPr/>
        </p:nvSpPr>
        <p:spPr bwMode="auto">
          <a:xfrm>
            <a:off x="6948488" y="3716338"/>
            <a:ext cx="190045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a-DK" sz="2500" dirty="0" smtClean="0">
                <a:solidFill>
                  <a:srgbClr val="FF0000"/>
                </a:solidFill>
              </a:rPr>
              <a:t>Back waters*</a:t>
            </a:r>
            <a:endParaRPr lang="da-DK" sz="2500" dirty="0">
              <a:solidFill>
                <a:srgbClr val="FF0000"/>
              </a:solidFill>
            </a:endParaRPr>
          </a:p>
        </p:txBody>
      </p:sp>
      <p:sp>
        <p:nvSpPr>
          <p:cNvPr id="14350" name="TextBox 26"/>
          <p:cNvSpPr txBox="1">
            <a:spLocks noChangeArrowheads="1"/>
          </p:cNvSpPr>
          <p:nvPr/>
        </p:nvSpPr>
        <p:spPr bwMode="auto">
          <a:xfrm>
            <a:off x="6804025" y="2014538"/>
            <a:ext cx="20891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U Passata" pitchFamily="34" charset="0"/>
                <a:cs typeface="Arial" charset="0"/>
              </a:defRPr>
            </a:lvl9pPr>
          </a:lstStyle>
          <a:p>
            <a:pPr eaLnBrk="1" hangingPunct="1"/>
            <a:r>
              <a:rPr lang="da-DK" sz="2400" dirty="0" smtClean="0"/>
              <a:t>*</a:t>
            </a:r>
            <a:r>
              <a:rPr lang="da-DK" sz="2400" dirty="0" err="1" smtClean="0"/>
              <a:t>especially</a:t>
            </a:r>
            <a:r>
              <a:rPr lang="da-DK" sz="2400" dirty="0" smtClean="0"/>
              <a:t> </a:t>
            </a:r>
            <a:r>
              <a:rPr lang="da-DK" sz="2400" dirty="0" err="1" smtClean="0"/>
              <a:t>negatively</a:t>
            </a:r>
            <a:r>
              <a:rPr lang="da-DK" sz="2400" dirty="0" smtClean="0"/>
              <a:t> </a:t>
            </a:r>
            <a:r>
              <a:rPr lang="da-DK" sz="2400" dirty="0" err="1" smtClean="0"/>
              <a:t>impacted</a:t>
            </a:r>
            <a:r>
              <a:rPr lang="da-DK" sz="2400" dirty="0" smtClean="0"/>
              <a:t> by the </a:t>
            </a:r>
            <a:r>
              <a:rPr lang="da-DK" sz="2400" dirty="0" err="1" smtClean="0"/>
              <a:t>regulation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xmlns="" val="27914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D:\Kap_01_BK\Kap01_Boks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76" b="3782"/>
          <a:stretch/>
        </p:blipFill>
        <p:spPr bwMode="auto">
          <a:xfrm>
            <a:off x="1828800" y="1082041"/>
            <a:ext cx="5237163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3789040"/>
            <a:ext cx="93610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Current</a:t>
            </a:r>
            <a:endParaRPr lang="nb-NO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385120" y="5449967"/>
            <a:ext cx="93610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Current</a:t>
            </a:r>
            <a:endParaRPr lang="nb-NO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4437112"/>
            <a:ext cx="93610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Habitats</a:t>
            </a:r>
            <a:endParaRPr lang="nb-NO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301030" y="4744889"/>
            <a:ext cx="1492771" cy="10618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b-NO" sz="900" dirty="0" err="1" smtClean="0"/>
              <a:t>Riffles</a:t>
            </a:r>
            <a:endParaRPr lang="nb-NO" sz="900" dirty="0" smtClean="0"/>
          </a:p>
          <a:p>
            <a:r>
              <a:rPr lang="nb-NO" sz="900" dirty="0" smtClean="0"/>
              <a:t>Pools</a:t>
            </a:r>
          </a:p>
          <a:p>
            <a:r>
              <a:rPr lang="nb-NO" sz="900" dirty="0" smtClean="0"/>
              <a:t>Glides</a:t>
            </a:r>
          </a:p>
          <a:p>
            <a:r>
              <a:rPr lang="nb-NO" sz="900" dirty="0" err="1" smtClean="0"/>
              <a:t>Gravel</a:t>
            </a:r>
            <a:endParaRPr lang="nb-NO" sz="900" dirty="0" smtClean="0"/>
          </a:p>
          <a:p>
            <a:r>
              <a:rPr lang="nb-NO" sz="900" dirty="0" smtClean="0"/>
              <a:t>Edge </a:t>
            </a:r>
            <a:r>
              <a:rPr lang="nb-NO" sz="900" dirty="0" err="1" smtClean="0"/>
              <a:t>zone</a:t>
            </a:r>
            <a:endParaRPr lang="nb-NO" sz="900" dirty="0" smtClean="0"/>
          </a:p>
          <a:p>
            <a:endParaRPr lang="nb-NO" sz="900" dirty="0" smtClean="0"/>
          </a:p>
          <a:p>
            <a:r>
              <a:rPr lang="nb-NO" sz="900" dirty="0" err="1" smtClean="0"/>
              <a:t>Measurement</a:t>
            </a:r>
            <a:r>
              <a:rPr lang="nb-NO" sz="900" dirty="0" smtClean="0"/>
              <a:t> </a:t>
            </a:r>
            <a:r>
              <a:rPr lang="nb-NO" sz="900" dirty="0" err="1" smtClean="0"/>
              <a:t>points</a:t>
            </a:r>
            <a:endParaRPr lang="nb-NO" sz="900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3963" y="116632"/>
            <a:ext cx="8229600" cy="1143000"/>
          </a:xfrm>
        </p:spPr>
        <p:txBody>
          <a:bodyPr/>
          <a:lstStyle/>
          <a:p>
            <a:r>
              <a:rPr lang="nb-NO" dirty="0" smtClean="0"/>
              <a:t>Habitat </a:t>
            </a:r>
            <a:r>
              <a:rPr lang="nb-NO" dirty="0" err="1" smtClean="0"/>
              <a:t>changes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5390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Conclusions</a:t>
            </a:r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Many ecological reasons and human impacts explain why the linkage between HYMO and biota at the local scale is not clear-cut</a:t>
            </a:r>
          </a:p>
          <a:p>
            <a:r>
              <a:rPr lang="en-US" sz="2400" dirty="0" smtClean="0"/>
              <a:t>Standard monitoring approaches are not very sensitive in detecting HYMO changes</a:t>
            </a:r>
          </a:p>
          <a:p>
            <a:r>
              <a:rPr lang="en-US" sz="2400" dirty="0" smtClean="0"/>
              <a:t>To assess effectiveness of a HYMO restoration project we need a specifically designed monitoring strategy that includes: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Robust statistical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Habitat/biotope specific sampling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Quantification of the impact of confounding variables in time and space</a:t>
            </a:r>
          </a:p>
          <a:p>
            <a:endParaRPr lang="nb-NO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Nikolai Friberg</a:t>
            </a:r>
            <a:endParaRPr lang="n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00F0-8CB5-42AF-8CCD-5A4E291534C0}" type="slidenum">
              <a:rPr lang="nn-NO" smtClean="0"/>
              <a:pPr/>
              <a:t>43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xmlns="" val="24512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319" y="2900362"/>
            <a:ext cx="82089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319" y="4467225"/>
            <a:ext cx="8208962" cy="116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Image:SteinfliegenLarve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339" y="465138"/>
            <a:ext cx="2689225" cy="178752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34956" y="1992313"/>
            <a:ext cx="2344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err="1"/>
              <a:t>Photo:Friedrich</a:t>
            </a:r>
            <a:r>
              <a:rPr lang="en-US" sz="1400" dirty="0"/>
              <a:t> </a:t>
            </a:r>
            <a:r>
              <a:rPr lang="en-US" sz="1400" dirty="0" err="1"/>
              <a:t>Böhringer</a:t>
            </a:r>
            <a:endParaRPr lang="en-US" sz="1400" dirty="0"/>
          </a:p>
        </p:txBody>
      </p:sp>
      <p:pic>
        <p:nvPicPr>
          <p:cNvPr id="6" name="Picture 7" descr="77808345_449d4758a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319" y="439738"/>
            <a:ext cx="2520950" cy="182245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98119" y="2006600"/>
            <a:ext cx="210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</a:rPr>
              <a:t>Photo:Kimberly Fleming</a:t>
            </a:r>
          </a:p>
        </p:txBody>
      </p:sp>
      <p:pic>
        <p:nvPicPr>
          <p:cNvPr id="8" name="Picture 13" descr="CorixaPunctata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9869" y="471487"/>
            <a:ext cx="2665412" cy="180022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963956" y="2005012"/>
            <a:ext cx="1711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Photo: Piet </a:t>
            </a:r>
            <a:r>
              <a:rPr lang="en-US" sz="1400" dirty="0" err="1"/>
              <a:t>Spaans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63255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Fig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7638"/>
            <a:ext cx="5465635" cy="394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9057" y="5365661"/>
            <a:ext cx="7128518" cy="86085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sz="2400" dirty="0" smtClean="0"/>
              <a:t>Morphological index ranging from completely uniform (0) to very complex (1) </a:t>
            </a:r>
            <a:endParaRPr lang="en-US" sz="2400" dirty="0" smtClean="0"/>
          </a:p>
        </p:txBody>
      </p:sp>
      <p:pic>
        <p:nvPicPr>
          <p:cNvPr id="5" name="Picture 2" descr="D:\Fors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3541" y="1196753"/>
            <a:ext cx="2699792" cy="41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 standard </a:t>
            </a:r>
            <a:r>
              <a:rPr lang="nb-NO" dirty="0" err="1" smtClean="0"/>
              <a:t>metric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6894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b-NO" smtClean="0"/>
              <a:t>Paired comparison – BACI type design</a:t>
            </a:r>
            <a:endParaRPr lang="en-US" altLang="nb-NO" smtClean="0"/>
          </a:p>
        </p:txBody>
      </p:sp>
      <p:graphicFrame>
        <p:nvGraphicFramePr>
          <p:cNvPr id="14339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685800" y="2649538"/>
          <a:ext cx="3810000" cy="2776537"/>
        </p:xfrm>
        <a:graphic>
          <a:graphicData uri="http://schemas.openxmlformats.org/presentationml/2006/ole">
            <p:oleObj spid="_x0000_s19474" name="Chart" r:id="rId4" imgW="5229174" imgH="3810045" progId="Excel.Chart.8">
              <p:embed/>
            </p:oleObj>
          </a:graphicData>
        </a:graphic>
      </p:graphicFrame>
      <p:graphicFrame>
        <p:nvGraphicFramePr>
          <p:cNvPr id="330762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2649538"/>
          <a:ext cx="3810000" cy="2776537"/>
        </p:xfrm>
        <a:graphic>
          <a:graphicData uri="http://schemas.openxmlformats.org/presentationml/2006/ole">
            <p:oleObj spid="_x0000_s19475" name="Chart" r:id="rId5" imgW="5229174" imgH="3810045" progId="Excel.Chart.8">
              <p:embed/>
            </p:oleObj>
          </a:graphicData>
        </a:graphic>
      </p:graphicFrame>
      <p:pic>
        <p:nvPicPr>
          <p:cNvPr id="5" name="Picture 7" descr="Delta luft - Fø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41" t="60624" r="13704" b="11527"/>
          <a:stretch/>
        </p:blipFill>
        <p:spPr bwMode="auto">
          <a:xfrm>
            <a:off x="3131840" y="5426075"/>
            <a:ext cx="10477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elta luft - Fø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41" t="60624" r="13704" b="11527"/>
          <a:stretch/>
        </p:blipFill>
        <p:spPr bwMode="auto">
          <a:xfrm>
            <a:off x="7308304" y="5426075"/>
            <a:ext cx="831726" cy="68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elta luft - Eft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25" t="54057" r="47973" b="24935"/>
          <a:stretch/>
        </p:blipFill>
        <p:spPr bwMode="auto">
          <a:xfrm>
            <a:off x="1547664" y="5430837"/>
            <a:ext cx="8953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elta luft - Eft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25" t="54057" r="47973" b="24935"/>
          <a:stretch/>
        </p:blipFill>
        <p:spPr bwMode="auto">
          <a:xfrm>
            <a:off x="5580112" y="5430837"/>
            <a:ext cx="8953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8579" y="19888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IC Danish DSFI </a:t>
            </a:r>
            <a:r>
              <a:rPr lang="nb-NO" dirty="0" err="1" smtClean="0"/>
              <a:t>metric</a:t>
            </a:r>
            <a:endParaRPr lang="nb-NO" dirty="0" smtClean="0"/>
          </a:p>
          <a:p>
            <a:pPr algn="ctr"/>
            <a:r>
              <a:rPr lang="nb-NO" dirty="0" smtClean="0"/>
              <a:t>(</a:t>
            </a:r>
            <a:r>
              <a:rPr lang="nb-NO" dirty="0" err="1" smtClean="0"/>
              <a:t>organic</a:t>
            </a:r>
            <a:r>
              <a:rPr lang="nb-NO" dirty="0" smtClean="0"/>
              <a:t> </a:t>
            </a:r>
            <a:r>
              <a:rPr lang="nb-NO" dirty="0" err="1" smtClean="0"/>
              <a:t>pollution</a:t>
            </a:r>
            <a:r>
              <a:rPr lang="nb-NO" dirty="0" smtClean="0"/>
              <a:t>)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4860032" y="1988839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Component part </a:t>
            </a:r>
            <a:r>
              <a:rPr lang="nb-NO" dirty="0" err="1" smtClean="0"/>
              <a:t>of</a:t>
            </a:r>
            <a:r>
              <a:rPr lang="nb-NO" dirty="0" smtClean="0"/>
              <a:t> DSFI</a:t>
            </a:r>
          </a:p>
          <a:p>
            <a:pPr algn="ctr"/>
            <a:r>
              <a:rPr lang="nb-NO" dirty="0" err="1" smtClean="0"/>
              <a:t>Without</a:t>
            </a:r>
            <a:r>
              <a:rPr lang="nb-NO" dirty="0" smtClean="0"/>
              <a:t> </a:t>
            </a:r>
            <a:r>
              <a:rPr lang="nb-NO" dirty="0" err="1" smtClean="0"/>
              <a:t>indicator</a:t>
            </a:r>
            <a:r>
              <a:rPr lang="nb-NO" dirty="0" smtClean="0"/>
              <a:t> </a:t>
            </a:r>
            <a:r>
              <a:rPr lang="nb-NO" dirty="0" err="1" smtClean="0"/>
              <a:t>weighing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3648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Metrics sensitive to hydrological </a:t>
            </a:r>
            <a:r>
              <a:rPr lang="da-DK" dirty="0" smtClean="0"/>
              <a:t>alterations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405289663"/>
              </p:ext>
            </p:extLst>
          </p:nvPr>
        </p:nvGraphicFramePr>
        <p:xfrm>
          <a:off x="593725" y="2298700"/>
          <a:ext cx="8550876" cy="2150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46"/>
                <a:gridCol w="1425146"/>
                <a:gridCol w="1412791"/>
                <a:gridCol w="1437501"/>
                <a:gridCol w="1425146"/>
                <a:gridCol w="1425146"/>
              </a:tblGrid>
              <a:tr h="7166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MESH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LIFE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6692">
                <a:tc>
                  <a:txBody>
                    <a:bodyPr/>
                    <a:lstStyle/>
                    <a:p>
                      <a:r>
                        <a:rPr lang="da-DK" dirty="0" smtClean="0"/>
                        <a:t>Normal</a:t>
                      </a:r>
                    </a:p>
                    <a:p>
                      <a:r>
                        <a:rPr lang="da-DK" dirty="0" smtClean="0"/>
                        <a:t>flow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0.61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0.52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6692">
                <a:tc>
                  <a:txBody>
                    <a:bodyPr/>
                    <a:lstStyle/>
                    <a:p>
                      <a:r>
                        <a:rPr lang="da-DK" dirty="0" smtClean="0"/>
                        <a:t>Low</a:t>
                      </a:r>
                      <a:r>
                        <a:rPr lang="da-DK" baseline="0" dirty="0" smtClean="0"/>
                        <a:t> 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-0.58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-0.47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3725" y="5013176"/>
            <a:ext cx="822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>
                <a:latin typeface="+mn-lt"/>
              </a:rPr>
              <a:t>h</a:t>
            </a:r>
            <a:r>
              <a:rPr lang="nb-NO" sz="2000" b="1" dirty="0" err="1" smtClean="0">
                <a:latin typeface="+mn-lt"/>
              </a:rPr>
              <a:t>igh</a:t>
            </a:r>
            <a:r>
              <a:rPr lang="nb-NO" sz="2000" b="1" dirty="0" smtClean="0">
                <a:latin typeface="+mn-lt"/>
              </a:rPr>
              <a:t> positives = </a:t>
            </a:r>
            <a:r>
              <a:rPr lang="nb-NO" sz="2000" b="1" dirty="0" err="1" smtClean="0">
                <a:latin typeface="+mn-lt"/>
              </a:rPr>
              <a:t>good</a:t>
            </a:r>
            <a:r>
              <a:rPr lang="nb-NO" sz="2000" b="1" dirty="0" smtClean="0">
                <a:latin typeface="+mn-lt"/>
              </a:rPr>
              <a:t>/</a:t>
            </a:r>
            <a:r>
              <a:rPr lang="nb-NO" sz="2000" b="1" dirty="0" err="1">
                <a:latin typeface="+mn-lt"/>
              </a:rPr>
              <a:t>l</a:t>
            </a:r>
            <a:r>
              <a:rPr lang="nb-NO" sz="2000" b="1" dirty="0" err="1" smtClean="0">
                <a:latin typeface="+mn-lt"/>
              </a:rPr>
              <a:t>ow</a:t>
            </a:r>
            <a:r>
              <a:rPr lang="nb-NO" sz="2000" b="1" dirty="0" smtClean="0">
                <a:latin typeface="+mn-lt"/>
              </a:rPr>
              <a:t> negatives = bad (+1 to – 1)</a:t>
            </a:r>
            <a:endParaRPr lang="nb-NO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6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3" y="1239838"/>
            <a:ext cx="8028288" cy="360362"/>
          </a:xfrm>
        </p:spPr>
        <p:txBody>
          <a:bodyPr/>
          <a:lstStyle/>
          <a:p>
            <a:r>
              <a:rPr lang="da-DK" sz="3200" dirty="0"/>
              <a:t>Metrics sensitive to hydrological </a:t>
            </a:r>
            <a:r>
              <a:rPr lang="da-DK" sz="3200" dirty="0" smtClean="0"/>
              <a:t>alterations vs. </a:t>
            </a:r>
            <a:r>
              <a:rPr lang="da-DK" sz="3200" dirty="0"/>
              <a:t>o</a:t>
            </a:r>
            <a:r>
              <a:rPr lang="da-DK" sz="3200" dirty="0" smtClean="0"/>
              <a:t>ther stressor specific metrics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588" y="2879381"/>
            <a:ext cx="7561262" cy="160178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67495430"/>
              </p:ext>
            </p:extLst>
          </p:nvPr>
        </p:nvGraphicFramePr>
        <p:xfrm>
          <a:off x="296563" y="2337273"/>
          <a:ext cx="8563230" cy="2143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205"/>
                <a:gridCol w="1427205"/>
                <a:gridCol w="1427205"/>
                <a:gridCol w="1427205"/>
                <a:gridCol w="1427205"/>
                <a:gridCol w="1427205"/>
              </a:tblGrid>
              <a:tr h="7146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MESH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LIFE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ASPT</a:t>
                      </a:r>
                    </a:p>
                    <a:p>
                      <a:pPr algn="ctr"/>
                      <a:r>
                        <a:rPr lang="da-DK" sz="1200" dirty="0" smtClean="0"/>
                        <a:t>(or</a:t>
                      </a:r>
                      <a:r>
                        <a:rPr lang="da-DK" sz="1100" dirty="0" smtClean="0"/>
                        <a:t>ganic)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EPT</a:t>
                      </a:r>
                    </a:p>
                    <a:p>
                      <a:pPr algn="ctr"/>
                      <a:r>
                        <a:rPr lang="da-DK" sz="1200" dirty="0" smtClean="0"/>
                        <a:t>(general)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SPEAR</a:t>
                      </a:r>
                    </a:p>
                    <a:p>
                      <a:pPr algn="ctr"/>
                      <a:r>
                        <a:rPr lang="da-DK" sz="1200" dirty="0" smtClean="0"/>
                        <a:t>(pesticides)</a:t>
                      </a:r>
                      <a:endParaRPr lang="en-US" sz="1200" dirty="0"/>
                    </a:p>
                  </a:txBody>
                  <a:tcPr/>
                </a:tc>
              </a:tr>
              <a:tr h="714632">
                <a:tc>
                  <a:txBody>
                    <a:bodyPr/>
                    <a:lstStyle/>
                    <a:p>
                      <a:r>
                        <a:rPr lang="da-DK" dirty="0" smtClean="0"/>
                        <a:t>Q90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0.61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0.52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0.59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0.44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0.6</a:t>
                      </a:r>
                      <a:endParaRPr lang="en-US" dirty="0"/>
                    </a:p>
                  </a:txBody>
                  <a:tcPr/>
                </a:tc>
              </a:tr>
              <a:tr h="714632">
                <a:tc>
                  <a:txBody>
                    <a:bodyPr/>
                    <a:lstStyle/>
                    <a:p>
                      <a:r>
                        <a:rPr lang="da-DK" dirty="0" smtClean="0"/>
                        <a:t>Q10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-0.58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-0.47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-0.52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-0.43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-0.55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3725" y="5013176"/>
            <a:ext cx="822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>
                <a:latin typeface="+mn-lt"/>
              </a:rPr>
              <a:t>h</a:t>
            </a:r>
            <a:r>
              <a:rPr lang="nb-NO" sz="2000" b="1" dirty="0" err="1" smtClean="0">
                <a:latin typeface="+mn-lt"/>
              </a:rPr>
              <a:t>igh</a:t>
            </a:r>
            <a:r>
              <a:rPr lang="nb-NO" sz="2000" b="1" dirty="0" smtClean="0">
                <a:latin typeface="+mn-lt"/>
              </a:rPr>
              <a:t> positives = </a:t>
            </a:r>
            <a:r>
              <a:rPr lang="nb-NO" sz="2000" b="1" dirty="0" err="1" smtClean="0">
                <a:latin typeface="+mn-lt"/>
              </a:rPr>
              <a:t>good</a:t>
            </a:r>
            <a:r>
              <a:rPr lang="nb-NO" sz="2000" b="1" dirty="0" smtClean="0">
                <a:latin typeface="+mn-lt"/>
              </a:rPr>
              <a:t>/</a:t>
            </a:r>
            <a:r>
              <a:rPr lang="nb-NO" sz="2000" b="1" dirty="0" err="1">
                <a:latin typeface="+mn-lt"/>
              </a:rPr>
              <a:t>l</a:t>
            </a:r>
            <a:r>
              <a:rPr lang="nb-NO" sz="2000" b="1" dirty="0" err="1" smtClean="0">
                <a:latin typeface="+mn-lt"/>
              </a:rPr>
              <a:t>ow</a:t>
            </a:r>
            <a:r>
              <a:rPr lang="nb-NO" sz="2000" b="1" dirty="0" smtClean="0">
                <a:latin typeface="+mn-lt"/>
              </a:rPr>
              <a:t> negatives = bad (+1 to – 1)</a:t>
            </a:r>
            <a:endParaRPr lang="nb-NO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81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VAmal_1_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NIVAmal_1_2010</Template>
  <TotalTime>0</TotalTime>
  <Words>2066</Words>
  <Application>Microsoft Office PowerPoint</Application>
  <PresentationFormat>On-screen Show (4:3)</PresentationFormat>
  <Paragraphs>262</Paragraphs>
  <Slides>43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NIVAmal_1_2010</vt:lpstr>
      <vt:lpstr>Custom Design</vt:lpstr>
      <vt:lpstr>Artwork</vt:lpstr>
      <vt:lpstr>Chart</vt:lpstr>
      <vt:lpstr>Coupling hydromorphology to biotic responses: challenges in assessing river restoration outcomes  </vt:lpstr>
      <vt:lpstr>Lecture outline</vt:lpstr>
      <vt:lpstr>What drives community composition?</vt:lpstr>
      <vt:lpstr>Lotic organisms</vt:lpstr>
      <vt:lpstr>Slide 5</vt:lpstr>
      <vt:lpstr>A standard metric</vt:lpstr>
      <vt:lpstr>Paired comparison – BACI type design</vt:lpstr>
      <vt:lpstr>Metrics sensitive to hydrological alterations</vt:lpstr>
      <vt:lpstr>Metrics sensitive to hydrological alterations vs. other stressor specific metrics</vt:lpstr>
      <vt:lpstr>Good habitat conditions lower the effects of pesticides or?</vt:lpstr>
      <vt:lpstr>Good HYMO conditions can mitigate other effects of other stressors</vt:lpstr>
      <vt:lpstr>What is the problem?</vt:lpstr>
      <vt:lpstr>A tendency of overreliance on the explanatory power of local environmental filters ignores:</vt:lpstr>
      <vt:lpstr>HYMO River Restoration</vt:lpstr>
      <vt:lpstr>Slide 15</vt:lpstr>
      <vt:lpstr>How to single out effects of HYMO degradation</vt:lpstr>
      <vt:lpstr>Even hydromorphology takes time to improve</vt:lpstr>
      <vt:lpstr>+ the unmeasured: Spatial variations in physical structure and macroinvertebrates in lowland stream riffles </vt:lpstr>
      <vt:lpstr>Spatial patterns: depth, current velocity and substratum</vt:lpstr>
      <vt:lpstr>Stream bed stability - stones and penetrometer measurements</vt:lpstr>
      <vt:lpstr>Macroinvertebrates – particle size</vt:lpstr>
      <vt:lpstr>Catchment scale impacts: Upstream perturbations</vt:lpstr>
      <vt:lpstr>Clogging of sediment</vt:lpstr>
      <vt:lpstr>Potential links</vt:lpstr>
      <vt:lpstr>Acknowledge Ghosts of the past - the temporal dimension</vt:lpstr>
      <vt:lpstr>Slide 26</vt:lpstr>
      <vt:lpstr>Slide 27</vt:lpstr>
      <vt:lpstr>Slide 28</vt:lpstr>
      <vt:lpstr>HYMO restorations ≠nature</vt:lpstr>
      <vt:lpstr>Not natural</vt:lpstr>
      <vt:lpstr>The laws of geomorphology are disobeyed </vt:lpstr>
      <vt:lpstr>Sand is naturally the dominant substrate type in Danish lowland streams</vt:lpstr>
      <vt:lpstr>Substrate-invertebrate relationships disconnected</vt:lpstr>
      <vt:lpstr>Good restoration projects go beyond the stream channel itself</vt:lpstr>
      <vt:lpstr>Adult aquatic insects</vt:lpstr>
      <vt:lpstr>Modelled (MIKE-11) inundation of the floodplain at Q10 for the period 2001-2011</vt:lpstr>
      <vt:lpstr>Possible indicators</vt:lpstr>
      <vt:lpstr>The use of species traits</vt:lpstr>
      <vt:lpstr>Slide 39</vt:lpstr>
      <vt:lpstr>Functional response – feeding traits</vt:lpstr>
      <vt:lpstr>Rivers has many habitats – example: the restored river Skjernå</vt:lpstr>
      <vt:lpstr>Habitat changes</vt:lpstr>
      <vt:lpstr>Conclusions</vt:lpstr>
    </vt:vector>
  </TitlesOfParts>
  <Company>NIVA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Sekjonsmøte 25 februar 2014</dc:title>
  <dc:creator>Nikolai Friberg</dc:creator>
  <cp:lastModifiedBy>gerardo.anzaldua</cp:lastModifiedBy>
  <cp:revision>145</cp:revision>
  <cp:lastPrinted>2015-07-20T14:25:46Z</cp:lastPrinted>
  <dcterms:created xsi:type="dcterms:W3CDTF">2014-02-25T10:44:53Z</dcterms:created>
  <dcterms:modified xsi:type="dcterms:W3CDTF">2015-08-28T09:19:56Z</dcterms:modified>
</cp:coreProperties>
</file>